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sldIdLst>
    <p:sldId id="256" r:id="rId2"/>
    <p:sldId id="258" r:id="rId3"/>
    <p:sldId id="276" r:id="rId4"/>
    <p:sldId id="278" r:id="rId5"/>
    <p:sldId id="260" r:id="rId6"/>
    <p:sldId id="279" r:id="rId7"/>
    <p:sldId id="280" r:id="rId8"/>
    <p:sldId id="281" r:id="rId9"/>
    <p:sldId id="282" r:id="rId10"/>
    <p:sldId id="263" r:id="rId11"/>
    <p:sldId id="272" r:id="rId12"/>
    <p:sldId id="264" r:id="rId13"/>
    <p:sldId id="265" r:id="rId14"/>
    <p:sldId id="267" r:id="rId15"/>
    <p:sldId id="268" r:id="rId16"/>
    <p:sldId id="269" r:id="rId17"/>
    <p:sldId id="270" r:id="rId18"/>
    <p:sldId id="275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ECB0F-39A0-4A6A-A63F-2AA72ECE9101}" v="5531" dt="2019-05-23T14:04:22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75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3053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03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57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182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000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70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0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44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91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5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53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32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49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89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2AA3-D00C-48C7-9287-C681C79E52C6}" type="datetimeFigureOut">
              <a:rPr lang="it-IT" smtClean="0"/>
              <a:t>23/05/2019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A46CE7-61C7-48DD-934A-6CB624B0F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65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  <p:sldLayoutId id="2147484085" r:id="rId15"/>
    <p:sldLayoutId id="21474840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9941CDE-4BC7-4FA6-B4BB-F83FCC872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6555" y="235738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UNIVERSITÀ DEGLI STUDI DI NAPOLI FEDERICO II</a:t>
            </a:r>
            <a:endParaRPr lang="it-IT" sz="1800" dirty="0"/>
          </a:p>
          <a:p>
            <a:pPr algn="l"/>
            <a:endParaRPr lang="it-IT" sz="1800" dirty="0">
              <a:solidFill>
                <a:srgbClr val="00000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CA0AB27-4B1B-46CD-87ED-5C22D6A628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0" r="2366" b="-1"/>
          <a:stretch/>
        </p:blipFill>
        <p:spPr>
          <a:xfrm>
            <a:off x="0" y="249292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C4E7B23-DFB0-4179-9C7D-A17835BB5253}"/>
              </a:ext>
            </a:extLst>
          </p:cNvPr>
          <p:cNvSpPr txBox="1"/>
          <p:nvPr/>
        </p:nvSpPr>
        <p:spPr>
          <a:xfrm>
            <a:off x="6096000" y="1208754"/>
            <a:ext cx="55387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Scuola Politecnica e delle Scienze di Base</a:t>
            </a:r>
            <a:endParaRPr lang="it-IT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Dipartimento di Ingegneria Civile, Edile e Ambientale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5E26C7F-23C9-49A3-B06F-2CF2992E48B9}"/>
              </a:ext>
            </a:extLst>
          </p:cNvPr>
          <p:cNvSpPr txBox="1"/>
          <p:nvPr/>
        </p:nvSpPr>
        <p:spPr>
          <a:xfrm>
            <a:off x="6450666" y="2405925"/>
            <a:ext cx="5375644" cy="328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Corso di Laurea Triennale in: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INGEGNERIA PER L’AMBIENTE ED IL TERRITORIO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TESI DI LAUREA:</a:t>
            </a:r>
          </a:p>
          <a:p>
            <a:pPr algn="ctr"/>
            <a:r>
              <a:rPr lang="it-IT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“Sostanze estremamente preoccupanti, prima definizione di un piano di monitoraggio”</a:t>
            </a:r>
            <a:endParaRPr lang="it-IT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21" name="Immagine 14">
            <a:extLst>
              <a:ext uri="{FF2B5EF4-FFF2-40B4-BE49-F238E27FC236}">
                <a16:creationId xmlns:a16="http://schemas.microsoft.com/office/drawing/2014/main" id="{33C7875B-6653-4D8D-85CE-BF729901C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553" y="49605"/>
            <a:ext cx="1615625" cy="124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07773DC-F214-4DCF-933E-58D6129749B0}"/>
              </a:ext>
            </a:extLst>
          </p:cNvPr>
          <p:cNvSpPr/>
          <p:nvPr/>
        </p:nvSpPr>
        <p:spPr>
          <a:xfrm>
            <a:off x="5343719" y="5885065"/>
            <a:ext cx="19745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RELATORE                                                                                     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Prof. Ing. </a:t>
            </a:r>
          </a:p>
          <a:p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Francesco Pirozzi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C7345E36-73B4-40DD-AF47-75F36F06D60F}"/>
              </a:ext>
            </a:extLst>
          </p:cNvPr>
          <p:cNvSpPr/>
          <p:nvPr/>
        </p:nvSpPr>
        <p:spPr>
          <a:xfrm>
            <a:off x="9934178" y="5850787"/>
            <a:ext cx="20784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CANDIDATO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Noemi Di Procolo </a:t>
            </a:r>
          </a:p>
          <a:p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N49000738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9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39722-9278-4B83-A655-296721D0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campagna di monitoraggio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8456E8-0CF1-47F1-B391-C6B48186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Obiettivo del piano è la predisposizione di linee di indirizzo per la programmazione di un monitoraggio nazionale delle sostanze cosiddette “estremamente preoccupanti” nelle acque superficiali e sotterranee, e l’esecuzione di una campagna di monitoraggio sperimentale focalizzata sulle sostanze più rilevanti per gli usi sul territorio italiano e l’impatto ambientale. </a:t>
            </a:r>
          </a:p>
          <a:p>
            <a:pPr algn="just"/>
            <a:r>
              <a:rPr lang="it-IT" dirty="0"/>
              <a:t>Il documento dell’ISPRA, riporta  gli esiti del progetto relativamente ai criteri da seguire per la definizione di una campagna di monitoraggio per le SHVC.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561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342908-F173-4957-9E44-F4DB0D14C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 delle PBT/</a:t>
            </a:r>
            <a:r>
              <a:rPr lang="it-IT" dirty="0" err="1"/>
              <a:t>vPvB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789188-A23C-41BF-B9B1-5E2F8ACC2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Per la valutazione della campagna di monitoraggio sono state prese in considerazione delle sostanze da monitorare, si è data la priorità alle sostanze maggiormente tossiche per l’ambiente e per la salute umana. </a:t>
            </a:r>
          </a:p>
          <a:p>
            <a:pPr algn="just"/>
            <a:r>
              <a:rPr lang="it-IT" dirty="0"/>
              <a:t>Nel caso di acque sotterranee e acque superficiali, l’ambiente non risulta adeguatamente protetto dalla valutazione del rischio, in quanto: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/>
              <a:t>Le sostanze possono accumularsi anche a grande distanza dalla fonte di inquinamento, in aree incontaminate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/>
              <a:t>Gli effetti a lungo termine sono imprevedibili a causa della lunga esposizione e del  lungo ciclo vitale di molte specie marine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/>
              <a:t>Gli effetti sono irreversibili in quanto un’interruzione dell’immissione della sostanza, non necessariamente si traduce in una riduzione della concentrazione </a:t>
            </a:r>
          </a:p>
        </p:txBody>
      </p:sp>
    </p:spTree>
    <p:extLst>
      <p:ext uri="{BB962C8B-B14F-4D97-AF65-F5344CB8AC3E}">
        <p14:creationId xmlns:p14="http://schemas.microsoft.com/office/powerpoint/2010/main" val="369143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8B51E8-85FA-4547-980C-CA48178D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Standard di qualità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92FD08-1E21-4C2C-AFD3-90EAB541C3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ACQUE SUPERFICIALI </a:t>
            </a:r>
          </a:p>
          <a:p>
            <a:pPr marL="0" indent="0" algn="just">
              <a:buNone/>
            </a:pPr>
            <a:r>
              <a:rPr lang="it-IT" dirty="0"/>
              <a:t>Per le acque superficiali la Direttiva 2008/105 CE, stabilisce SQA, che si differenziano per ogni singolo comparto ambientale: </a:t>
            </a:r>
            <a:r>
              <a:rPr lang="it-IT" dirty="0" err="1"/>
              <a:t>biota</a:t>
            </a:r>
            <a:r>
              <a:rPr lang="it-IT" dirty="0"/>
              <a:t>, sedimenti, colonna d’acqua. </a:t>
            </a:r>
          </a:p>
          <a:p>
            <a:pPr marL="0" indent="0" algn="just">
              <a:buNone/>
            </a:pPr>
            <a:r>
              <a:rPr lang="it-IT" dirty="0"/>
              <a:t>Per ciascuno di questi si hanno dei limiti massimi da rispettare 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DDB02B-B996-4428-9F42-755A382F15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ACQUE SOTTERRANEE </a:t>
            </a:r>
          </a:p>
          <a:p>
            <a:pPr marL="0" indent="0" algn="just">
              <a:buNone/>
            </a:pPr>
            <a:r>
              <a:rPr lang="it-IT" dirty="0"/>
              <a:t>Nel caso di acque sotterranee si devono considerare due criteri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Le concentrazioni degli inquinanti in acqua.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I valori soglia </a:t>
            </a:r>
          </a:p>
        </p:txBody>
      </p:sp>
    </p:spTree>
    <p:extLst>
      <p:ext uri="{BB962C8B-B14F-4D97-AF65-F5344CB8AC3E}">
        <p14:creationId xmlns:p14="http://schemas.microsoft.com/office/powerpoint/2010/main" val="264712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2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168E97AC-D325-45E7-A0D0-EFC4675B1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29" y="71479"/>
            <a:ext cx="8288032" cy="10963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700" dirty="0" err="1"/>
              <a:t>Informazioni</a:t>
            </a:r>
            <a:r>
              <a:rPr lang="en-US" sz="3700" dirty="0"/>
              <a:t>  da </a:t>
            </a:r>
            <a:r>
              <a:rPr lang="en-US" sz="3700" dirty="0" err="1"/>
              <a:t>riportare</a:t>
            </a:r>
            <a:r>
              <a:rPr lang="en-US" sz="3700" dirty="0"/>
              <a:t>  per </a:t>
            </a:r>
            <a:r>
              <a:rPr lang="en-US" sz="3700" dirty="0" err="1"/>
              <a:t>ciascuna</a:t>
            </a:r>
            <a:r>
              <a:rPr lang="en-US" sz="3700" dirty="0"/>
              <a:t> </a:t>
            </a:r>
            <a:r>
              <a:rPr lang="en-US" sz="3700" dirty="0" err="1"/>
              <a:t>sostanza</a:t>
            </a:r>
            <a:r>
              <a:rPr lang="en-US" sz="3700" dirty="0"/>
              <a:t> </a:t>
            </a:r>
          </a:p>
        </p:txBody>
      </p:sp>
      <p:pic>
        <p:nvPicPr>
          <p:cNvPr id="41" name="Segnaposto contenuto 6">
            <a:extLst>
              <a:ext uri="{FF2B5EF4-FFF2-40B4-BE49-F238E27FC236}">
                <a16:creationId xmlns:a16="http://schemas.microsoft.com/office/drawing/2014/main" id="{DF981F94-AD55-4FBF-A6AF-390617AC9BC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65" y="1534509"/>
            <a:ext cx="7734299" cy="498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50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C69F7408-1B67-4670-9F78-F2D9BB6B7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294" y="42367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400" dirty="0" err="1"/>
              <a:t>Risultati</a:t>
            </a:r>
            <a:r>
              <a:rPr lang="en-US" sz="3400" dirty="0"/>
              <a:t> per </a:t>
            </a:r>
            <a:r>
              <a:rPr lang="en-US" sz="3400" dirty="0" err="1"/>
              <a:t>ciascuna</a:t>
            </a:r>
            <a:r>
              <a:rPr lang="en-US" sz="3400" dirty="0"/>
              <a:t> </a:t>
            </a:r>
            <a:r>
              <a:rPr lang="en-US" sz="3400" dirty="0" err="1"/>
              <a:t>sostanza</a:t>
            </a:r>
            <a:r>
              <a:rPr lang="en-US" sz="3400" dirty="0"/>
              <a:t> </a:t>
            </a:r>
            <a:r>
              <a:rPr lang="en-US" sz="3400" dirty="0" err="1"/>
              <a:t>monitorata</a:t>
            </a:r>
            <a:r>
              <a:rPr lang="en-US" sz="3400" dirty="0"/>
              <a:t>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0C1E490C-8A6E-4EB3-A23D-CC03A8D3F77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54" y="1977491"/>
            <a:ext cx="8007032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8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B74EF6-C92E-49D2-8DFB-A246AD04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Sostanze prese in considerazione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A36CE2-6154-4FC3-A791-7374EDA6B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sostanze prese in considerazione sono tre: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 err="1"/>
              <a:t>Benzyl</a:t>
            </a:r>
            <a:r>
              <a:rPr lang="it-IT" b="1" dirty="0"/>
              <a:t> </a:t>
            </a:r>
            <a:r>
              <a:rPr lang="it-IT" b="1" dirty="0" err="1"/>
              <a:t>butyl</a:t>
            </a:r>
            <a:r>
              <a:rPr lang="it-IT" b="1" dirty="0"/>
              <a:t> </a:t>
            </a:r>
            <a:r>
              <a:rPr lang="it-IT" b="1" dirty="0" err="1"/>
              <a:t>phthalate</a:t>
            </a:r>
            <a:r>
              <a:rPr lang="it-IT" b="1" dirty="0"/>
              <a:t> (BBP),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 err="1"/>
              <a:t>Dibutyl</a:t>
            </a:r>
            <a:r>
              <a:rPr lang="it-IT" b="1" dirty="0"/>
              <a:t> </a:t>
            </a:r>
            <a:r>
              <a:rPr lang="it-IT" b="1" dirty="0" err="1"/>
              <a:t>phthalate</a:t>
            </a:r>
            <a:r>
              <a:rPr lang="it-IT" b="1" dirty="0"/>
              <a:t> (DBP)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 err="1"/>
              <a:t>Dibutyltin</a:t>
            </a:r>
            <a:r>
              <a:rPr lang="it-IT" b="1" dirty="0"/>
              <a:t> </a:t>
            </a:r>
            <a:r>
              <a:rPr lang="it-IT" b="1" dirty="0" err="1"/>
              <a:t>dichloride</a:t>
            </a:r>
            <a:r>
              <a:rPr lang="it-IT" b="1" dirty="0"/>
              <a:t> (DBTC).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075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08672-9FE0-4242-AD5A-84A1FB3E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16" y="590550"/>
            <a:ext cx="8596668" cy="1320800"/>
          </a:xfrm>
        </p:spPr>
        <p:txBody>
          <a:bodyPr/>
          <a:lstStyle/>
          <a:p>
            <a:r>
              <a:rPr lang="it-IT" dirty="0" err="1"/>
              <a:t>Benzyl</a:t>
            </a:r>
            <a:r>
              <a:rPr lang="it-IT" dirty="0"/>
              <a:t> </a:t>
            </a:r>
            <a:r>
              <a:rPr lang="it-IT" dirty="0" err="1"/>
              <a:t>butyl</a:t>
            </a:r>
            <a:r>
              <a:rPr lang="it-IT" dirty="0"/>
              <a:t> </a:t>
            </a:r>
            <a:r>
              <a:rPr lang="it-IT" dirty="0" err="1"/>
              <a:t>phthalate</a:t>
            </a:r>
            <a:r>
              <a:rPr lang="it-IT" dirty="0"/>
              <a:t>, </a:t>
            </a:r>
            <a:r>
              <a:rPr lang="it-IT" dirty="0" err="1"/>
              <a:t>Dibutyl</a:t>
            </a:r>
            <a:r>
              <a:rPr lang="it-IT" dirty="0"/>
              <a:t> </a:t>
            </a:r>
            <a:r>
              <a:rPr lang="it-IT" dirty="0" err="1"/>
              <a:t>phthalate</a:t>
            </a: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6D452410-AF5B-4636-B211-5B2F53E0DB2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75" y="2171700"/>
            <a:ext cx="82867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49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9D598-E7FC-43C0-9654-6BDD41518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Dibutyltin dichloride </a:t>
            </a:r>
            <a:endParaRPr lang="it-IT" dirty="0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784FEE7F-5126-4496-BD40-FE0915CD5D0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82677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7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3C8749-2143-4D6E-9B7A-32D45C8DC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Finalità del piano di monitoraggio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3C42EB-1318-450A-A820-235DBE7C1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dirty="0"/>
              <a:t>Il programma di monitoraggio precedentemente definito ha consentito di individuare all’ interno delle acque alcune sostanze considerate pericolose per il territorio nazionale, considerando le quantità teoricamente utilizzate e la possibile presenza nelle acque.  </a:t>
            </a:r>
          </a:p>
          <a:p>
            <a:r>
              <a:rPr lang="it-IT" dirty="0"/>
              <a:t>La fase successiva, quella dell’analisi non è stata possibile in quanto non c’erano le condizioni organizzative adeguate per il suo svolgimento: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numero ridotto di laboratori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dirty="0"/>
              <a:t>metodologie di analisi  non sono state trasmesse</a:t>
            </a:r>
            <a:r>
              <a:rPr lang="it-IT" dirty="0"/>
              <a:t>, rendendo impossibile conoscere in dettaglio le loro caratteristiche e il loro livello di accreditamento;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mancata definizione degli aspetti logistici </a:t>
            </a:r>
            <a:r>
              <a:rPr lang="it-IT" dirty="0"/>
              <a:t>per la gestione dei campioni.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8113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338E72-10BD-4AFD-90F6-246B7794B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GRAZIE PER L’ATTENZIONE !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98571DF-0652-4E4D-929E-6F65954CB1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78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C7BF7265-43D5-4198-8EF1-FDBF040329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" r="23325" b="-2"/>
          <a:stretch/>
        </p:blipFill>
        <p:spPr>
          <a:xfrm>
            <a:off x="212548" y="-1"/>
            <a:ext cx="4671437" cy="4236855"/>
          </a:xfrm>
          <a:custGeom>
            <a:avLst/>
            <a:gdLst>
              <a:gd name="connsiteX0" fmla="*/ 630049 w 4671437"/>
              <a:gd name="connsiteY0" fmla="*/ 0 h 4236855"/>
              <a:gd name="connsiteX1" fmla="*/ 4671437 w 4671437"/>
              <a:gd name="connsiteY1" fmla="*/ 0 h 4236855"/>
              <a:gd name="connsiteX2" fmla="*/ 4671437 w 4671437"/>
              <a:gd name="connsiteY2" fmla="*/ 1 h 4236855"/>
              <a:gd name="connsiteX3" fmla="*/ 3814017 w 4671437"/>
              <a:gd name="connsiteY3" fmla="*/ 1 h 4236855"/>
              <a:gd name="connsiteX4" fmla="*/ 3181159 w 4671437"/>
              <a:gd name="connsiteY4" fmla="*/ 4236855 h 4236855"/>
              <a:gd name="connsiteX5" fmla="*/ 0 w 4671437"/>
              <a:gd name="connsiteY5" fmla="*/ 4236855 h 423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B69B8CB-61E6-4CA4-A2A5-4319E4CFA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it-IT"/>
              <a:t>Le sostanze chimiche 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6D7ACEE-7976-48BC-933B-D253919AD4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4" r="4392" b="1"/>
          <a:stretch/>
        </p:blipFill>
        <p:spPr>
          <a:xfrm>
            <a:off x="20" y="4235547"/>
            <a:ext cx="3393882" cy="2622453"/>
          </a:xfrm>
          <a:custGeom>
            <a:avLst/>
            <a:gdLst>
              <a:gd name="connsiteX0" fmla="*/ 212741 w 3393902"/>
              <a:gd name="connsiteY0" fmla="*/ 0 h 2622453"/>
              <a:gd name="connsiteX1" fmla="*/ 3393902 w 3393902"/>
              <a:gd name="connsiteY1" fmla="*/ 0 h 2622453"/>
              <a:gd name="connsiteX2" fmla="*/ 3002186 w 3393902"/>
              <a:gd name="connsiteY2" fmla="*/ 2622453 h 2622453"/>
              <a:gd name="connsiteX3" fmla="*/ 0 w 3393902"/>
              <a:gd name="connsiteY3" fmla="*/ 2622453 h 2622453"/>
              <a:gd name="connsiteX4" fmla="*/ 0 w 3393902"/>
              <a:gd name="connsiteY4" fmla="*/ 1430607 h 262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sp>
        <p:nvSpPr>
          <p:cNvPr id="26" name="Isosceles Triangle 30">
            <a:extLst>
              <a:ext uri="{FF2B5EF4-FFF2-40B4-BE49-F238E27FC236}">
                <a16:creationId xmlns:a16="http://schemas.microsoft.com/office/drawing/2014/main" id="{47F84956-48F4-4B90-ACFA-EB0EAC390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A3C2A43-ABEE-4B08-B7AA-35E4BF568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2887" y="4236854"/>
            <a:ext cx="3263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BF91AD-61D3-4608-A229-A65ACDA43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985" y="2160590"/>
            <a:ext cx="3263960" cy="26858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Le sostanze chimiche ed, in particolare, i prodotti di </a:t>
            </a:r>
            <a:r>
              <a:rPr lang="it-IT"/>
              <a:t>sintesi chimica, </a:t>
            </a:r>
            <a:r>
              <a:rPr lang="it-IT" dirty="0"/>
              <a:t>sono parte integrante della nostra vita quotidiana, basti pensare che sono componenti primari di  materiali plastici, prodotti cosmetici, giocattoli, vernici. </a:t>
            </a:r>
          </a:p>
          <a:p>
            <a:pPr algn="just"/>
            <a:r>
              <a:rPr lang="it-IT" dirty="0"/>
              <a:t>Molte di queste, si definisco </a:t>
            </a:r>
            <a:r>
              <a:rPr lang="it-IT" b="1" dirty="0"/>
              <a:t>ESTREMAMENTE PERICOLOSE</a:t>
            </a:r>
            <a:r>
              <a:rPr lang="it-IT" dirty="0"/>
              <a:t>, essendo nocive per l’uomo e per l’ambiente.</a:t>
            </a:r>
          </a:p>
        </p:txBody>
      </p:sp>
    </p:spTree>
    <p:extLst>
      <p:ext uri="{BB962C8B-B14F-4D97-AF65-F5344CB8AC3E}">
        <p14:creationId xmlns:p14="http://schemas.microsoft.com/office/powerpoint/2010/main" val="181136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FDD76-0C16-4CBC-BC5F-45FB2A819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Principi generali in materia di legislazione sostanze chimiche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F1C630-E913-4158-93AA-38AC6170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Il tema della gestione delle sostanze chimiche è inserito sia nelle politiche internazionali che europee.</a:t>
            </a:r>
          </a:p>
          <a:p>
            <a:pPr algn="just"/>
            <a:r>
              <a:rPr lang="it-IT" dirty="0"/>
              <a:t>Una maggiore conoscenza delle proprietà di pericolo delle sostanze nei prodotti rende possibile una progettazione, un utilizzo e un loro riciclo a fine vita tali da rendere minimi i possibili rischi per la salute umana e per l’ambiente, stimolando le attività di ricerca e sviluppo per l’individuazione di alternative più sicure.</a:t>
            </a:r>
          </a:p>
        </p:txBody>
      </p:sp>
    </p:spTree>
    <p:extLst>
      <p:ext uri="{BB962C8B-B14F-4D97-AF65-F5344CB8AC3E}">
        <p14:creationId xmlns:p14="http://schemas.microsoft.com/office/powerpoint/2010/main" val="9970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4364AC-82D8-4B0C-AA04-F8290279D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una Nuova regolamentazione sulle sostanze chimiche 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7EFD26-C86D-40E8-A30A-AC8C1F21A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il sistema legislativo permetteva la gestione del rischio solo di una parte delle sostanze in commercio:</a:t>
            </a:r>
          </a:p>
          <a:p>
            <a:pPr algn="just"/>
            <a:r>
              <a:rPr lang="it-IT" dirty="0"/>
              <a:t>le cosiddette “nuove sostanze” (notificate dopo il 1981)</a:t>
            </a:r>
          </a:p>
          <a:p>
            <a:pPr algn="just"/>
            <a:r>
              <a:rPr lang="it-IT" dirty="0"/>
              <a:t> le sostanze sottoposte a “restrizioni”</a:t>
            </a:r>
          </a:p>
          <a:p>
            <a:pPr algn="just"/>
            <a:r>
              <a:rPr lang="it-IT" dirty="0"/>
              <a:t> le sostanze “prioritarie” sottoposte a valutazione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dirty="0"/>
              <a:t>per diverse migliaia di sostanze entrate sul mercato prima del 1981(“sostanze  esistenti”) mancavano le informazioni di base sulle proprietà tossicologiche, ambientali e fisico-chimiche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4D9F0DA9-82F4-4D79-A080-319D69F7C80F}"/>
              </a:ext>
            </a:extLst>
          </p:cNvPr>
          <p:cNvSpPr/>
          <p:nvPr/>
        </p:nvSpPr>
        <p:spPr>
          <a:xfrm>
            <a:off x="4491036" y="4100975"/>
            <a:ext cx="484632" cy="55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FA215E-1EBE-49FF-9CB3-69A9831E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gestione delle sostanze estremamente pericolose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4CE728-87F6-4A0E-9C63-2BA75A12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19" y="217465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L’unione europea, nel 2006 ha rinnovato la normativa inerente alla gestione e all’utilizzo di sostanze chimiche pericolose, con l’adozione del regolamento REACH </a:t>
            </a:r>
          </a:p>
        </p:txBody>
      </p:sp>
    </p:spTree>
    <p:extLst>
      <p:ext uri="{BB962C8B-B14F-4D97-AF65-F5344CB8AC3E}">
        <p14:creationId xmlns:p14="http://schemas.microsoft.com/office/powerpoint/2010/main" val="17169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65CD5-0CAD-43B9-8CD4-7B15DACA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65" y="331304"/>
            <a:ext cx="961960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Il REACH</a:t>
            </a:r>
            <a:br>
              <a:rPr lang="it-IT" dirty="0"/>
            </a:br>
            <a:r>
              <a:rPr lang="it-IT" dirty="0"/>
              <a:t>e le sostanze estremamente preoccupanti (SVHC)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966F5C-178B-4E64-A4A3-E607899CC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REGOLAMENTO REACH: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prevede l’individuazione delle sostanze che destano maggiore preoccupazione dal punto di vista ambientale e </a:t>
            </a:r>
            <a:r>
              <a:rPr lang="en-US" dirty="0" err="1"/>
              <a:t>sanitario</a:t>
            </a:r>
            <a:r>
              <a:rPr lang="en-US" dirty="0"/>
              <a:t> (</a:t>
            </a:r>
            <a:r>
              <a:rPr lang="en-US" i="1" dirty="0"/>
              <a:t>Substances of Very High Concern – </a:t>
            </a:r>
            <a:r>
              <a:rPr lang="en-US" dirty="0"/>
              <a:t>SVHC)</a:t>
            </a:r>
            <a:r>
              <a:rPr lang="en-US" i="1" dirty="0"/>
              <a:t>;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mira a garantire che i rischi derivanti dall’uso di tali sostanze siano adeguatamente controllati e che tali sostanze siano progressivamente sostituite con alternative meno pericolose.</a:t>
            </a:r>
          </a:p>
        </p:txBody>
      </p:sp>
    </p:spTree>
    <p:extLst>
      <p:ext uri="{BB962C8B-B14F-4D97-AF65-F5344CB8AC3E}">
        <p14:creationId xmlns:p14="http://schemas.microsoft.com/office/powerpoint/2010/main" val="49167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53E4E5-C5F4-4AC3-BDCC-373E5176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it-IT" dirty="0"/>
              <a:t>Quali sono le sostanze SHVC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B0E75B-C754-4EBE-9B58-6D45D7A63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74932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it-IT" sz="1500" dirty="0"/>
              <a:t>sostanze classificate come cancerogene, mutagene e tossiche per la riproduzione (CMR), categorie 1A o 1B a norma del regolamento CLP;</a:t>
            </a:r>
          </a:p>
          <a:p>
            <a:pPr algn="just">
              <a:lnSpc>
                <a:spcPct val="90000"/>
              </a:lnSpc>
            </a:pPr>
            <a:r>
              <a:rPr lang="it-IT" sz="1500" dirty="0"/>
              <a:t>sostanze identificate come persistenti, bioaccumulabili e tossiche (PBT) o molto persistenti e molto bioaccumulabili (</a:t>
            </a:r>
            <a:r>
              <a:rPr lang="it-IT" sz="1500" dirty="0" err="1"/>
              <a:t>vPvB</a:t>
            </a:r>
            <a:r>
              <a:rPr lang="it-IT" sz="1500" dirty="0"/>
              <a:t>), secondo i criteri dell’allegato XIII del regolamento REACH;</a:t>
            </a:r>
          </a:p>
          <a:p>
            <a:pPr algn="just">
              <a:lnSpc>
                <a:spcPct val="90000"/>
              </a:lnSpc>
            </a:pPr>
            <a:r>
              <a:rPr lang="it-IT" sz="1500" dirty="0"/>
              <a:t>sostanze, identificate in base a una valutazione caso per caso, come aventi un livello di preoccupazione equivalente a quelle descritte sopra come ad esempio gli interferenti endocrini (IE);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10B50B1-B376-4623-B2B5-B609E4785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137" y="2159331"/>
            <a:ext cx="4204989" cy="181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3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A2C1FC0-EEBA-4CD2-B560-2EE4C6B09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4" r="10937" b="-1"/>
          <a:stretch/>
        </p:blipFill>
        <p:spPr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99D1564-9E4A-4B07-967A-AF4C9CEA0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it-IT" dirty="0"/>
              <a:t>Identificazione delle SHVC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1A9AC2-F730-4010-8E8F-39851212F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17180"/>
            <a:ext cx="4225970" cy="388077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it-IT" dirty="0"/>
              <a:t>l’identificazione di una sostanza come estremamente preoccupante costituisce il primo passo del processo di autorizzazione ai sensi del regolamento REACH;</a:t>
            </a:r>
          </a:p>
          <a:p>
            <a:pPr algn="just">
              <a:lnSpc>
                <a:spcPct val="90000"/>
              </a:lnSpc>
            </a:pPr>
            <a:endParaRPr lang="it-IT" dirty="0"/>
          </a:p>
          <a:p>
            <a:pPr algn="just">
              <a:lnSpc>
                <a:spcPct val="90000"/>
              </a:lnSpc>
            </a:pPr>
            <a:r>
              <a:rPr lang="it-IT" dirty="0"/>
              <a:t>a seguito dell’identificazione come SVHC, la sostanza </a:t>
            </a:r>
            <a:r>
              <a:rPr lang="it-IT" dirty="0" err="1"/>
              <a:t>é</a:t>
            </a:r>
            <a:r>
              <a:rPr lang="it-IT" dirty="0"/>
              <a:t> inserita nella “Lista delle sostanze candidate all’autorizzazione (</a:t>
            </a:r>
            <a:r>
              <a:rPr lang="it-IT" i="1" dirty="0"/>
              <a:t>candidate list)</a:t>
            </a:r>
            <a:r>
              <a:rPr lang="it-IT" dirty="0"/>
              <a:t>”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7991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6684C9-CE51-4A75-9D12-929CC5E07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politiche previste dall’unione per la gestione delle sostanze chimiche.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64A435-DD68-4477-9E5C-C3858ABC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politica in materia di sostanze chimiche si propone di eliminare le sostanze tossiche estremamente preoccupanti in materiale graduale.</a:t>
            </a:r>
          </a:p>
          <a:p>
            <a:pPr algn="just"/>
            <a:r>
              <a:rPr lang="it-IT" dirty="0"/>
              <a:t> L’obiettivo, fissato nel 7 programma d’azione dell’Unione in materia di ambiente fino al 2020 ≪Vivere bene entro i limiti del nostro pianeta≫ (Decisione n.1386/2013/UE), di produrre e utilizzare le sostanze chimiche in modo tale da contenere entro livelli minimi gli effetti negativi significativi delle sostanze sulla salute umana e l’ambiente.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Al fine di perseguire gli obiettivi stabiliti l’autorità competente si avvale delle competenze tecniche e scientifiche dell’ISPRA (Istituto Superiore per la Protezione e la Ricerca Ambientale) e del CSC (Centro nazionale Sostanze Chimiche)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3E61C13D-3344-42B1-B24D-E75CEDDC5411}"/>
              </a:ext>
            </a:extLst>
          </p:cNvPr>
          <p:cNvSpPr/>
          <p:nvPr/>
        </p:nvSpPr>
        <p:spPr>
          <a:xfrm>
            <a:off x="4345263" y="4320209"/>
            <a:ext cx="484632" cy="463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3589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921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Sfaccettatura</vt:lpstr>
      <vt:lpstr>Presentazione standard di PowerPoint</vt:lpstr>
      <vt:lpstr>Le sostanze chimiche </vt:lpstr>
      <vt:lpstr>Principi generali in materia di legislazione sostanze chimiche </vt:lpstr>
      <vt:lpstr>Perché una Nuova regolamentazione sulle sostanze chimiche ?</vt:lpstr>
      <vt:lpstr>La gestione delle sostanze estremamente pericolose  </vt:lpstr>
      <vt:lpstr>Il REACH e le sostanze estremamente preoccupanti (SVHC)</vt:lpstr>
      <vt:lpstr>Quali sono le sostanze SHVC</vt:lpstr>
      <vt:lpstr>Identificazione delle SHVC</vt:lpstr>
      <vt:lpstr>Le politiche previste dall’unione per la gestione delle sostanze chimiche.</vt:lpstr>
      <vt:lpstr>Definizione campagna di monitoraggio </vt:lpstr>
      <vt:lpstr>Valutazione delle PBT/vPvB</vt:lpstr>
      <vt:lpstr>Standard di qualità</vt:lpstr>
      <vt:lpstr>Informazioni  da riportare  per ciascuna sostanza </vt:lpstr>
      <vt:lpstr>Risultati per ciascuna sostanza monitorata </vt:lpstr>
      <vt:lpstr>Sostanze prese in considerazione  </vt:lpstr>
      <vt:lpstr>Benzyl butyl phthalate, Dibutyl phthalate</vt:lpstr>
      <vt:lpstr>Dibutyltin dichloride </vt:lpstr>
      <vt:lpstr>Finalità del piano di monitoraggio  </vt:lpstr>
      <vt:lpstr>GRAZIE PER L’ATTENZIONE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Noemi Di Procolo</dc:creator>
  <cp:lastModifiedBy>User</cp:lastModifiedBy>
  <cp:revision>1</cp:revision>
  <dcterms:created xsi:type="dcterms:W3CDTF">2019-05-18T14:57:42Z</dcterms:created>
  <dcterms:modified xsi:type="dcterms:W3CDTF">2019-05-23T14:51:30Z</dcterms:modified>
</cp:coreProperties>
</file>