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sldIdLst>
    <p:sldId id="259" r:id="rId2"/>
    <p:sldId id="256" r:id="rId3"/>
    <p:sldId id="257" r:id="rId4"/>
    <p:sldId id="260" r:id="rId5"/>
    <p:sldId id="271" r:id="rId6"/>
    <p:sldId id="261" r:id="rId7"/>
    <p:sldId id="272"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637" autoAdjust="0"/>
  </p:normalViewPr>
  <p:slideViewPr>
    <p:cSldViewPr snapToGrid="0">
      <p:cViewPr varScale="1">
        <p:scale>
          <a:sx n="43" d="100"/>
          <a:sy n="43" d="100"/>
        </p:scale>
        <p:origin x="42"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2793291-5A67-452C-B92C-E5034504A225}" type="datetimeFigureOut">
              <a:rPr lang="it-IT" smtClean="0"/>
              <a:t>21/05/2019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113869-F3B0-48C4-8121-D501BADD0AF9}"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14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2793291-5A67-452C-B92C-E5034504A225}" type="datetimeFigureOut">
              <a:rPr lang="it-IT" smtClean="0"/>
              <a:t>21/05/2019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113869-F3B0-48C4-8121-D501BADD0AF9}" type="slidenum">
              <a:rPr lang="it-IT" smtClean="0"/>
              <a:t>‹N›</a:t>
            </a:fld>
            <a:endParaRPr lang="it-IT"/>
          </a:p>
        </p:txBody>
      </p:sp>
    </p:spTree>
    <p:extLst>
      <p:ext uri="{BB962C8B-B14F-4D97-AF65-F5344CB8AC3E}">
        <p14:creationId xmlns:p14="http://schemas.microsoft.com/office/powerpoint/2010/main" val="195154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2793291-5A67-452C-B92C-E5034504A225}" type="datetimeFigureOut">
              <a:rPr lang="it-IT" smtClean="0"/>
              <a:t>21/05/2019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113869-F3B0-48C4-8121-D501BADD0AF9}" type="slidenum">
              <a:rPr lang="it-IT" smtClean="0"/>
              <a:t>‹N›</a:t>
            </a:fld>
            <a:endParaRPr lang="it-IT"/>
          </a:p>
        </p:txBody>
      </p:sp>
    </p:spTree>
    <p:extLst>
      <p:ext uri="{BB962C8B-B14F-4D97-AF65-F5344CB8AC3E}">
        <p14:creationId xmlns:p14="http://schemas.microsoft.com/office/powerpoint/2010/main" val="166799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2793291-5A67-452C-B92C-E5034504A225}" type="datetimeFigureOut">
              <a:rPr lang="it-IT" smtClean="0"/>
              <a:t>21/05/2019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113869-F3B0-48C4-8121-D501BADD0AF9}" type="slidenum">
              <a:rPr lang="it-IT" smtClean="0"/>
              <a:t>‹N›</a:t>
            </a:fld>
            <a:endParaRPr lang="it-IT"/>
          </a:p>
        </p:txBody>
      </p:sp>
    </p:spTree>
    <p:extLst>
      <p:ext uri="{BB962C8B-B14F-4D97-AF65-F5344CB8AC3E}">
        <p14:creationId xmlns:p14="http://schemas.microsoft.com/office/powerpoint/2010/main" val="399501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2793291-5A67-452C-B92C-E5034504A225}" type="datetimeFigureOut">
              <a:rPr lang="it-IT" smtClean="0"/>
              <a:t>21/05/2019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113869-F3B0-48C4-8121-D501BADD0AF9}"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37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2793291-5A67-452C-B92C-E5034504A225}" type="datetimeFigureOut">
              <a:rPr lang="it-IT" smtClean="0"/>
              <a:t>21/05/2019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113869-F3B0-48C4-8121-D501BADD0AF9}" type="slidenum">
              <a:rPr lang="it-IT" smtClean="0"/>
              <a:t>‹N›</a:t>
            </a:fld>
            <a:endParaRPr lang="it-IT"/>
          </a:p>
        </p:txBody>
      </p:sp>
    </p:spTree>
    <p:extLst>
      <p:ext uri="{BB962C8B-B14F-4D97-AF65-F5344CB8AC3E}">
        <p14:creationId xmlns:p14="http://schemas.microsoft.com/office/powerpoint/2010/main" val="417589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2793291-5A67-452C-B92C-E5034504A225}" type="datetimeFigureOut">
              <a:rPr lang="it-IT" smtClean="0"/>
              <a:t>21/05/2019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E113869-F3B0-48C4-8121-D501BADD0AF9}" type="slidenum">
              <a:rPr lang="it-IT" smtClean="0"/>
              <a:t>‹N›</a:t>
            </a:fld>
            <a:endParaRPr lang="it-IT"/>
          </a:p>
        </p:txBody>
      </p:sp>
    </p:spTree>
    <p:extLst>
      <p:ext uri="{BB962C8B-B14F-4D97-AF65-F5344CB8AC3E}">
        <p14:creationId xmlns:p14="http://schemas.microsoft.com/office/powerpoint/2010/main" val="337035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D2793291-5A67-452C-B92C-E5034504A225}" type="datetimeFigureOut">
              <a:rPr lang="it-IT" smtClean="0"/>
              <a:t>21/05/2019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E113869-F3B0-48C4-8121-D501BADD0AF9}" type="slidenum">
              <a:rPr lang="it-IT" smtClean="0"/>
              <a:t>‹N›</a:t>
            </a:fld>
            <a:endParaRPr lang="it-IT"/>
          </a:p>
        </p:txBody>
      </p:sp>
    </p:spTree>
    <p:extLst>
      <p:ext uri="{BB962C8B-B14F-4D97-AF65-F5344CB8AC3E}">
        <p14:creationId xmlns:p14="http://schemas.microsoft.com/office/powerpoint/2010/main" val="73810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793291-5A67-452C-B92C-E5034504A225}" type="datetimeFigureOut">
              <a:rPr lang="it-IT" smtClean="0"/>
              <a:t>21/05/2019</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3E113869-F3B0-48C4-8121-D501BADD0AF9}" type="slidenum">
              <a:rPr lang="it-IT" smtClean="0"/>
              <a:t>‹N›</a:t>
            </a:fld>
            <a:endParaRPr lang="it-IT"/>
          </a:p>
        </p:txBody>
      </p:sp>
    </p:spTree>
    <p:extLst>
      <p:ext uri="{BB962C8B-B14F-4D97-AF65-F5344CB8AC3E}">
        <p14:creationId xmlns:p14="http://schemas.microsoft.com/office/powerpoint/2010/main" val="354066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2793291-5A67-452C-B92C-E5034504A225}" type="datetimeFigureOut">
              <a:rPr lang="it-IT" smtClean="0"/>
              <a:t>21/05/2019</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113869-F3B0-48C4-8121-D501BADD0AF9}" type="slidenum">
              <a:rPr lang="it-IT" smtClean="0"/>
              <a:t>‹N›</a:t>
            </a:fld>
            <a:endParaRPr lang="it-IT"/>
          </a:p>
        </p:txBody>
      </p:sp>
    </p:spTree>
    <p:extLst>
      <p:ext uri="{BB962C8B-B14F-4D97-AF65-F5344CB8AC3E}">
        <p14:creationId xmlns:p14="http://schemas.microsoft.com/office/powerpoint/2010/main" val="199909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2793291-5A67-452C-B92C-E5034504A225}" type="datetimeFigureOut">
              <a:rPr lang="it-IT" smtClean="0"/>
              <a:t>21/05/2019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113869-F3B0-48C4-8121-D501BADD0AF9}" type="slidenum">
              <a:rPr lang="it-IT" smtClean="0"/>
              <a:t>‹N›</a:t>
            </a:fld>
            <a:endParaRPr lang="it-IT"/>
          </a:p>
        </p:txBody>
      </p:sp>
    </p:spTree>
    <p:extLst>
      <p:ext uri="{BB962C8B-B14F-4D97-AF65-F5344CB8AC3E}">
        <p14:creationId xmlns:p14="http://schemas.microsoft.com/office/powerpoint/2010/main" val="1906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2793291-5A67-452C-B92C-E5034504A225}" type="datetimeFigureOut">
              <a:rPr lang="it-IT" smtClean="0"/>
              <a:t>21/05/2019</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E113869-F3B0-48C4-8121-D501BADD0AF9}"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04770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801C89F9-89A4-445A-A08C-A4CDEE45BCB2}"/>
              </a:ext>
            </a:extLst>
          </p:cNvPr>
          <p:cNvSpPr>
            <a:spLocks noGrp="1"/>
          </p:cNvSpPr>
          <p:nvPr>
            <p:ph type="ctrTitle"/>
          </p:nvPr>
        </p:nvSpPr>
        <p:spPr>
          <a:xfrm>
            <a:off x="1325134" y="34656"/>
            <a:ext cx="10058400" cy="1719035"/>
          </a:xfrm>
        </p:spPr>
        <p:txBody>
          <a:bodyPr>
            <a:noAutofit/>
          </a:bodyPr>
          <a:lstStyle/>
          <a:p>
            <a:pPr algn="ctr"/>
            <a:r>
              <a:rPr lang="it-IT" sz="3600" b="1" dirty="0">
                <a:solidFill>
                  <a:schemeClr val="tx1"/>
                </a:solidFill>
                <a:latin typeface="Times New Roman" panose="02020603050405020304" pitchFamily="18" charset="0"/>
                <a:cs typeface="Times New Roman" panose="02020603050405020304" pitchFamily="18" charset="0"/>
              </a:rPr>
              <a:t>Università degli Studi di Napoli Federico II</a:t>
            </a:r>
            <a:br>
              <a:rPr lang="it-IT" sz="3600" b="1" dirty="0">
                <a:solidFill>
                  <a:schemeClr val="tx1"/>
                </a:solidFill>
                <a:latin typeface="Times New Roman" panose="02020603050405020304" pitchFamily="18" charset="0"/>
                <a:cs typeface="Times New Roman" panose="02020603050405020304" pitchFamily="18" charset="0"/>
              </a:rPr>
            </a:br>
            <a:r>
              <a:rPr lang="it-IT" sz="3600" b="1" dirty="0">
                <a:solidFill>
                  <a:schemeClr val="tx1"/>
                </a:solidFill>
                <a:latin typeface="Times New Roman" panose="02020603050405020304" pitchFamily="18" charset="0"/>
                <a:cs typeface="Times New Roman" panose="02020603050405020304" pitchFamily="18" charset="0"/>
              </a:rPr>
              <a:t> </a:t>
            </a:r>
            <a:r>
              <a:rPr lang="it-IT" sz="3600" dirty="0">
                <a:solidFill>
                  <a:schemeClr val="tx1"/>
                </a:solidFill>
                <a:latin typeface="Times New Roman" panose="02020603050405020304" pitchFamily="18" charset="0"/>
                <a:cs typeface="Times New Roman" panose="02020603050405020304" pitchFamily="18" charset="0"/>
              </a:rPr>
              <a:t>Scuola Politecnica e delle Scienze di Base   Dipartimento di Ingegneria Civile, Edile e Ambientale</a:t>
            </a:r>
            <a:endParaRPr lang="it-IT" sz="3600" dirty="0">
              <a:solidFill>
                <a:schemeClr val="tx1"/>
              </a:solidFill>
            </a:endParaRPr>
          </a:p>
        </p:txBody>
      </p:sp>
      <p:sp>
        <p:nvSpPr>
          <p:cNvPr id="2" name="Sottotitolo 1">
            <a:extLst>
              <a:ext uri="{FF2B5EF4-FFF2-40B4-BE49-F238E27FC236}">
                <a16:creationId xmlns:a16="http://schemas.microsoft.com/office/drawing/2014/main" id="{3BD93792-5263-4D2E-B895-5B1F5DCA342B}"/>
              </a:ext>
            </a:extLst>
          </p:cNvPr>
          <p:cNvSpPr>
            <a:spLocks noGrp="1"/>
          </p:cNvSpPr>
          <p:nvPr>
            <p:ph type="subTitle" idx="1"/>
          </p:nvPr>
        </p:nvSpPr>
        <p:spPr>
          <a:xfrm>
            <a:off x="1100049" y="4796080"/>
            <a:ext cx="6201296" cy="155747"/>
          </a:xfrm>
        </p:spPr>
        <p:txBody>
          <a:bodyPr>
            <a:normAutofit fontScale="25000" lnSpcReduction="20000"/>
          </a:bodyPr>
          <a:lstStyle/>
          <a:p>
            <a:endParaRPr lang="it-IT" dirty="0"/>
          </a:p>
        </p:txBody>
      </p:sp>
      <p:pic>
        <p:nvPicPr>
          <p:cNvPr id="5" name="Immagine 4">
            <a:extLst>
              <a:ext uri="{FF2B5EF4-FFF2-40B4-BE49-F238E27FC236}">
                <a16:creationId xmlns:a16="http://schemas.microsoft.com/office/drawing/2014/main" id="{1F105432-072F-4F58-9894-93787488FE82}"/>
              </a:ext>
            </a:extLst>
          </p:cNvPr>
          <p:cNvPicPr>
            <a:picLocks noChangeAspect="1"/>
          </p:cNvPicPr>
          <p:nvPr/>
        </p:nvPicPr>
        <p:blipFill>
          <a:blip r:embed="rId2"/>
          <a:stretch>
            <a:fillRect/>
          </a:stretch>
        </p:blipFill>
        <p:spPr>
          <a:xfrm>
            <a:off x="0" y="101492"/>
            <a:ext cx="1568547" cy="1652199"/>
          </a:xfrm>
          <a:prstGeom prst="rect">
            <a:avLst/>
          </a:prstGeom>
        </p:spPr>
      </p:pic>
      <p:sp>
        <p:nvSpPr>
          <p:cNvPr id="7" name="CasellaDiTesto 6">
            <a:extLst>
              <a:ext uri="{FF2B5EF4-FFF2-40B4-BE49-F238E27FC236}">
                <a16:creationId xmlns:a16="http://schemas.microsoft.com/office/drawing/2014/main" id="{ECA4874F-1CE8-4CEE-A997-0BD93F99FF7F}"/>
              </a:ext>
            </a:extLst>
          </p:cNvPr>
          <p:cNvSpPr txBox="1"/>
          <p:nvPr/>
        </p:nvSpPr>
        <p:spPr>
          <a:xfrm>
            <a:off x="1568547" y="2136112"/>
            <a:ext cx="9115865" cy="2277547"/>
          </a:xfrm>
          <a:prstGeom prst="rect">
            <a:avLst/>
          </a:prstGeom>
          <a:noFill/>
        </p:spPr>
        <p:txBody>
          <a:bodyPr wrap="square" rtlCol="0">
            <a:spAutoFit/>
          </a:bodyPr>
          <a:lstStyle/>
          <a:p>
            <a:pPr algn="ctr"/>
            <a:r>
              <a:rPr lang="it-IT" sz="2400" dirty="0">
                <a:solidFill>
                  <a:schemeClr val="accent2">
                    <a:lumMod val="75000"/>
                  </a:schemeClr>
                </a:solidFill>
                <a:latin typeface="Times New Roman" panose="02020603050405020304" pitchFamily="18" charset="0"/>
                <a:cs typeface="Times New Roman" panose="02020603050405020304" pitchFamily="18" charset="0"/>
              </a:rPr>
              <a:t>Tesi di Laurea triennale in Ingegneria</a:t>
            </a:r>
          </a:p>
          <a:p>
            <a:pPr algn="ctr"/>
            <a:r>
              <a:rPr lang="it-IT" sz="2400" dirty="0">
                <a:solidFill>
                  <a:schemeClr val="accent2">
                    <a:lumMod val="75000"/>
                  </a:schemeClr>
                </a:solidFill>
                <a:latin typeface="Times New Roman" panose="02020603050405020304" pitchFamily="18" charset="0"/>
                <a:cs typeface="Times New Roman" panose="02020603050405020304" pitchFamily="18" charset="0"/>
              </a:rPr>
              <a:t> per l’Ambiente e il Territorio</a:t>
            </a:r>
          </a:p>
          <a:p>
            <a:pPr algn="ctr"/>
            <a:endParaRPr lang="it-IT" sz="2400" dirty="0">
              <a:solidFill>
                <a:schemeClr val="accent2">
                  <a:lumMod val="75000"/>
                </a:schemeClr>
              </a:solidFill>
              <a:latin typeface="Times New Roman" panose="02020603050405020304" pitchFamily="18" charset="0"/>
              <a:cs typeface="Times New Roman" panose="02020603050405020304" pitchFamily="18" charset="0"/>
            </a:endParaRPr>
          </a:p>
          <a:p>
            <a:pPr algn="ctr"/>
            <a:r>
              <a:rPr lang="it-IT" sz="2400" b="1" dirty="0">
                <a:solidFill>
                  <a:schemeClr val="accent2">
                    <a:lumMod val="75000"/>
                  </a:schemeClr>
                </a:solidFill>
                <a:latin typeface="Times New Roman" panose="02020603050405020304" pitchFamily="18" charset="0"/>
                <a:cs typeface="Times New Roman" panose="02020603050405020304" pitchFamily="18" charset="0"/>
              </a:rPr>
              <a:t>L’ECONOMIA CIRCOLARE: LA TRASFORMAZIONE DEL RIFIUTO IN RISORSA A FAVORE DELLA SOSTENIBILITA</a:t>
            </a:r>
            <a:r>
              <a:rPr lang="it-IT" sz="2800" b="1" dirty="0">
                <a:solidFill>
                  <a:schemeClr val="accent2">
                    <a:lumMod val="75000"/>
                  </a:schemeClr>
                </a:solidFill>
                <a:latin typeface="Times New Roman" panose="02020603050405020304" pitchFamily="18" charset="0"/>
                <a:cs typeface="Times New Roman" panose="02020603050405020304" pitchFamily="18" charset="0"/>
              </a:rPr>
              <a:t>’</a:t>
            </a:r>
          </a:p>
          <a:p>
            <a:endParaRPr lang="it-IT" dirty="0"/>
          </a:p>
        </p:txBody>
      </p:sp>
      <p:sp>
        <p:nvSpPr>
          <p:cNvPr id="10" name="CasellaDiTesto 9">
            <a:extLst>
              <a:ext uri="{FF2B5EF4-FFF2-40B4-BE49-F238E27FC236}">
                <a16:creationId xmlns:a16="http://schemas.microsoft.com/office/drawing/2014/main" id="{AC38C44D-F14C-4947-8C2B-94D5CFD56CD2}"/>
              </a:ext>
            </a:extLst>
          </p:cNvPr>
          <p:cNvSpPr txBox="1"/>
          <p:nvPr/>
        </p:nvSpPr>
        <p:spPr>
          <a:xfrm>
            <a:off x="542866" y="5640583"/>
            <a:ext cx="3571934"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Relatore:</a:t>
            </a:r>
          </a:p>
          <a:p>
            <a:r>
              <a:rPr lang="it-IT" dirty="0">
                <a:latin typeface="Times New Roman" panose="02020603050405020304" pitchFamily="18" charset="0"/>
                <a:cs typeface="Times New Roman" panose="02020603050405020304" pitchFamily="18" charset="0"/>
              </a:rPr>
              <a:t>Ch.mo Prof. Ing. Francesco Pirozzi </a:t>
            </a:r>
          </a:p>
        </p:txBody>
      </p:sp>
      <p:sp>
        <p:nvSpPr>
          <p:cNvPr id="11" name="CasellaDiTesto 10">
            <a:extLst>
              <a:ext uri="{FF2B5EF4-FFF2-40B4-BE49-F238E27FC236}">
                <a16:creationId xmlns:a16="http://schemas.microsoft.com/office/drawing/2014/main" id="{1A05C3B1-9B0C-4B95-90FC-E5FEF215CDED}"/>
              </a:ext>
            </a:extLst>
          </p:cNvPr>
          <p:cNvSpPr txBox="1"/>
          <p:nvPr/>
        </p:nvSpPr>
        <p:spPr>
          <a:xfrm>
            <a:off x="8620066" y="5640583"/>
            <a:ext cx="3571934" cy="923330"/>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Candidato:</a:t>
            </a:r>
          </a:p>
          <a:p>
            <a:r>
              <a:rPr lang="it-IT" dirty="0">
                <a:latin typeface="Times New Roman" panose="02020603050405020304" pitchFamily="18" charset="0"/>
                <a:cs typeface="Times New Roman" panose="02020603050405020304" pitchFamily="18" charset="0"/>
              </a:rPr>
              <a:t>Roberto Cuollo N49000630</a:t>
            </a:r>
          </a:p>
          <a:p>
            <a:endParaRPr lang="it-IT" dirty="0"/>
          </a:p>
        </p:txBody>
      </p:sp>
    </p:spTree>
    <p:extLst>
      <p:ext uri="{BB962C8B-B14F-4D97-AF65-F5344CB8AC3E}">
        <p14:creationId xmlns:p14="http://schemas.microsoft.com/office/powerpoint/2010/main" val="172055963"/>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01A3B-8C99-45C7-B9C2-BA09250CC4EB}"/>
              </a:ext>
            </a:extLst>
          </p:cNvPr>
          <p:cNvSpPr>
            <a:spLocks noGrp="1"/>
          </p:cNvSpPr>
          <p:nvPr>
            <p:ph type="title"/>
          </p:nvPr>
        </p:nvSpPr>
        <p:spPr>
          <a:xfrm>
            <a:off x="4210396" y="845127"/>
            <a:ext cx="4015047" cy="864524"/>
          </a:xfrm>
        </p:spPr>
        <p:txBody>
          <a:bodyPr>
            <a:normAutofit/>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End of Waste</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1097278" y="2090674"/>
            <a:ext cx="4707777" cy="3400035"/>
          </a:xfrm>
        </p:spPr>
        <p:txBody>
          <a:bodyPr/>
          <a:lstStyle/>
          <a:p>
            <a:pPr algn="just"/>
            <a:r>
              <a:rPr lang="it-IT" dirty="0">
                <a:solidFill>
                  <a:schemeClr val="tx2">
                    <a:lumMod val="50000"/>
                  </a:schemeClr>
                </a:solidFill>
                <a:latin typeface="Times New Roman" panose="02020603050405020304" pitchFamily="18" charset="0"/>
                <a:cs typeface="Times New Roman" panose="02020603050405020304" pitchFamily="18" charset="0"/>
              </a:rPr>
              <a:t>Si definisce “</a:t>
            </a:r>
            <a:r>
              <a:rPr lang="it-IT" b="1" dirty="0">
                <a:solidFill>
                  <a:schemeClr val="tx2">
                    <a:lumMod val="50000"/>
                  </a:schemeClr>
                </a:solidFill>
                <a:latin typeface="Times New Roman" panose="02020603050405020304" pitchFamily="18" charset="0"/>
                <a:cs typeface="Times New Roman" panose="02020603050405020304" pitchFamily="18" charset="0"/>
              </a:rPr>
              <a:t>End of </a:t>
            </a:r>
            <a:r>
              <a:rPr lang="it-IT" b="1" dirty="0" smtClean="0">
                <a:solidFill>
                  <a:schemeClr val="tx2">
                    <a:lumMod val="50000"/>
                  </a:schemeClr>
                </a:solidFill>
                <a:latin typeface="Times New Roman" panose="02020603050405020304" pitchFamily="18" charset="0"/>
                <a:cs typeface="Times New Roman" panose="02020603050405020304" pitchFamily="18" charset="0"/>
              </a:rPr>
              <a:t>Waste</a:t>
            </a:r>
            <a:r>
              <a:rPr lang="it-IT" dirty="0">
                <a:solidFill>
                  <a:schemeClr val="tx2">
                    <a:lumMod val="50000"/>
                  </a:schemeClr>
                </a:solidFill>
                <a:latin typeface="Times New Roman" panose="02020603050405020304" pitchFamily="18" charset="0"/>
                <a:cs typeface="Times New Roman" panose="02020603050405020304" pitchFamily="18" charset="0"/>
              </a:rPr>
              <a:t>” (</a:t>
            </a:r>
            <a:r>
              <a:rPr lang="it-IT" dirty="0" err="1">
                <a:solidFill>
                  <a:schemeClr val="tx2">
                    <a:lumMod val="50000"/>
                  </a:schemeClr>
                </a:solidFill>
                <a:latin typeface="Times New Roman" panose="02020603050405020304" pitchFamily="18" charset="0"/>
                <a:cs typeface="Times New Roman" panose="02020603050405020304" pitchFamily="18" charset="0"/>
              </a:rPr>
              <a:t>EoW</a:t>
            </a:r>
            <a:r>
              <a:rPr lang="it-IT" dirty="0">
                <a:solidFill>
                  <a:schemeClr val="tx2">
                    <a:lumMod val="50000"/>
                  </a:schemeClr>
                </a:solidFill>
                <a:latin typeface="Times New Roman" panose="02020603050405020304" pitchFamily="18" charset="0"/>
                <a:cs typeface="Times New Roman" panose="02020603050405020304" pitchFamily="18" charset="0"/>
              </a:rPr>
              <a:t>) un processo di Recupero in cui il rifiuto perde tale qualifica per acquisire quella di </a:t>
            </a:r>
            <a:r>
              <a:rPr lang="it-IT" dirty="0" smtClean="0">
                <a:solidFill>
                  <a:schemeClr val="tx2">
                    <a:lumMod val="50000"/>
                  </a:schemeClr>
                </a:solidFill>
                <a:latin typeface="Times New Roman" panose="02020603050405020304" pitchFamily="18" charset="0"/>
                <a:cs typeface="Times New Roman" panose="02020603050405020304" pitchFamily="18" charset="0"/>
              </a:rPr>
              <a:t>prodotto.</a:t>
            </a:r>
          </a:p>
          <a:p>
            <a:pPr algn="just"/>
            <a:r>
              <a:rPr lang="it-IT" dirty="0" smtClean="0">
                <a:solidFill>
                  <a:schemeClr val="tx2">
                    <a:lumMod val="50000"/>
                  </a:schemeClr>
                </a:solidFill>
                <a:latin typeface="Times New Roman" panose="02020603050405020304" pitchFamily="18" charset="0"/>
                <a:cs typeface="Times New Roman" panose="02020603050405020304" pitchFamily="18" charset="0"/>
              </a:rPr>
              <a:t>Costituisce </a:t>
            </a:r>
            <a:r>
              <a:rPr lang="it-IT" dirty="0">
                <a:solidFill>
                  <a:schemeClr val="tx2">
                    <a:lumMod val="50000"/>
                  </a:schemeClr>
                </a:solidFill>
                <a:latin typeface="Times New Roman" panose="02020603050405020304" pitchFamily="18" charset="0"/>
                <a:cs typeface="Times New Roman" panose="02020603050405020304" pitchFamily="18" charset="0"/>
              </a:rPr>
              <a:t>un importante tassello per la valorizzazione del potenziale del rifiuto, il quale, in seguito al processo di recupero, viene trasformato in </a:t>
            </a:r>
            <a:r>
              <a:rPr lang="it-IT" b="1" dirty="0">
                <a:solidFill>
                  <a:schemeClr val="tx2">
                    <a:lumMod val="50000"/>
                  </a:schemeClr>
                </a:solidFill>
                <a:latin typeface="Times New Roman" panose="02020603050405020304" pitchFamily="18" charset="0"/>
                <a:cs typeface="Times New Roman" panose="02020603050405020304" pitchFamily="18" charset="0"/>
              </a:rPr>
              <a:t>materia prima seconda</a:t>
            </a:r>
            <a:r>
              <a:rPr lang="it-IT" dirty="0">
                <a:solidFill>
                  <a:schemeClr val="tx2">
                    <a:lumMod val="50000"/>
                  </a:schemeClr>
                </a:solidFill>
                <a:latin typeface="Times New Roman" panose="02020603050405020304" pitchFamily="18" charset="0"/>
                <a:cs typeface="Times New Roman" panose="02020603050405020304" pitchFamily="18" charset="0"/>
              </a:rPr>
              <a:t>, ossia materiali riutilizzabili nei cicli economici, portando così grossi benefici sia economici che sociali, nonché ambientali grazie al minor utilizzo di materie prime.</a:t>
            </a:r>
          </a:p>
        </p:txBody>
      </p:sp>
      <p:pic>
        <p:nvPicPr>
          <p:cNvPr id="5" name="Segnaposto contenut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7919" y="2205820"/>
            <a:ext cx="4937125" cy="3169741"/>
          </a:xfrm>
          <a:ln>
            <a:solidFill>
              <a:schemeClr val="tx2">
                <a:lumMod val="50000"/>
              </a:schemeClr>
            </a:solidFill>
          </a:ln>
        </p:spPr>
      </p:pic>
    </p:spTree>
    <p:extLst>
      <p:ext uri="{BB962C8B-B14F-4D97-AF65-F5344CB8AC3E}">
        <p14:creationId xmlns:p14="http://schemas.microsoft.com/office/powerpoint/2010/main" val="417126040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3F7E3-4E19-46D5-BFE8-BAAE2BD9534E}"/>
              </a:ext>
            </a:extLst>
          </p:cNvPr>
          <p:cNvSpPr>
            <a:spLocks noGrp="1"/>
          </p:cNvSpPr>
          <p:nvPr>
            <p:ph type="title"/>
          </p:nvPr>
        </p:nvSpPr>
        <p:spPr>
          <a:xfrm>
            <a:off x="3088501" y="862362"/>
            <a:ext cx="5746865" cy="850669"/>
          </a:xfrm>
        </p:spPr>
        <p:txBody>
          <a:bodyPr>
            <a:normAutofit/>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Processi di riciclaggio</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829788" y="2164617"/>
            <a:ext cx="1454727"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smtClean="0">
                <a:solidFill>
                  <a:srgbClr val="00B050"/>
                </a:solidFill>
                <a:latin typeface="Times New Roman" panose="02020603050405020304" pitchFamily="18" charset="0"/>
                <a:cs typeface="Times New Roman" panose="02020603050405020304" pitchFamily="18" charset="0"/>
              </a:rPr>
              <a:t>Organico</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5" name="Freccia in giù 4"/>
          <p:cNvSpPr/>
          <p:nvPr/>
        </p:nvSpPr>
        <p:spPr>
          <a:xfrm rot="3612635">
            <a:off x="2535510" y="1670018"/>
            <a:ext cx="362192" cy="634952"/>
          </a:xfrm>
          <a:prstGeom prst="downArrow">
            <a:avLst>
              <a:gd name="adj1" fmla="val 23154"/>
              <a:gd name="adj2" fmla="val 58689"/>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148442" y="2533949"/>
            <a:ext cx="2675412" cy="1077218"/>
          </a:xfrm>
          <a:prstGeom prst="rect">
            <a:avLst/>
          </a:prstGeom>
          <a:noFill/>
        </p:spPr>
        <p:txBody>
          <a:bodyPr wrap="square" rtlCol="0">
            <a:spAutoFit/>
          </a:bodyPr>
          <a:lstStyle/>
          <a:p>
            <a:pPr algn="just"/>
            <a:r>
              <a:rPr lang="it-IT" sz="1600" dirty="0" smtClean="0">
                <a:solidFill>
                  <a:schemeClr val="tx2">
                    <a:lumMod val="50000"/>
                  </a:schemeClr>
                </a:solidFill>
                <a:latin typeface="Times New Roman" panose="02020603050405020304" pitchFamily="18" charset="0"/>
                <a:cs typeface="Times New Roman" panose="02020603050405020304" pitchFamily="18" charset="0"/>
              </a:rPr>
              <a:t>Dal riciclo dell’organico si ottiene il Compost, una nuova sostanza organica ricca di humus </a:t>
            </a:r>
            <a:r>
              <a:rPr lang="it-IT" sz="1600" dirty="0" smtClean="0">
                <a:solidFill>
                  <a:schemeClr val="accent2">
                    <a:lumMod val="50000"/>
                  </a:schemeClr>
                </a:solidFill>
                <a:latin typeface="Times New Roman" panose="02020603050405020304" pitchFamily="18" charset="0"/>
                <a:cs typeface="Times New Roman" panose="02020603050405020304" pitchFamily="18" charset="0"/>
              </a:rPr>
              <a:t> </a:t>
            </a:r>
            <a:endParaRPr lang="it-IT" sz="16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l="18015" t="469" r="13349" b="31167"/>
          <a:stretch/>
        </p:blipFill>
        <p:spPr>
          <a:xfrm>
            <a:off x="1148442" y="4105190"/>
            <a:ext cx="2564576" cy="2038382"/>
          </a:xfrm>
          <a:prstGeom prst="rect">
            <a:avLst/>
          </a:prstGeom>
          <a:ln>
            <a:solidFill>
              <a:schemeClr val="tx2">
                <a:lumMod val="50000"/>
              </a:schemeClr>
            </a:solidFill>
          </a:ln>
        </p:spPr>
      </p:pic>
      <p:sp>
        <p:nvSpPr>
          <p:cNvPr id="8" name="Freccia in giù 7"/>
          <p:cNvSpPr/>
          <p:nvPr/>
        </p:nvSpPr>
        <p:spPr>
          <a:xfrm>
            <a:off x="5536969" y="1791014"/>
            <a:ext cx="290948" cy="354747"/>
          </a:xfrm>
          <a:prstGeom prst="downArrow">
            <a:avLst>
              <a:gd name="adj1" fmla="val 31999"/>
              <a:gd name="adj2" fmla="val 38125"/>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725783" y="2164617"/>
            <a:ext cx="1382683"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smtClean="0">
                <a:solidFill>
                  <a:srgbClr val="00B050"/>
                </a:solidFill>
                <a:latin typeface="Times New Roman" panose="02020603050405020304" pitchFamily="18" charset="0"/>
                <a:cs typeface="Times New Roman" panose="02020603050405020304" pitchFamily="18" charset="0"/>
              </a:rPr>
              <a:t>Carta</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5029200" y="2498180"/>
            <a:ext cx="2424545" cy="1077218"/>
          </a:xfrm>
          <a:prstGeom prst="rect">
            <a:avLst/>
          </a:prstGeom>
          <a:noFill/>
        </p:spPr>
        <p:txBody>
          <a:bodyPr wrap="square" rtlCol="0">
            <a:spAutoFit/>
          </a:bodyPr>
          <a:lstStyle/>
          <a:p>
            <a:pPr algn="just"/>
            <a:r>
              <a:rPr lang="it-IT" sz="1600" dirty="0" smtClean="0">
                <a:solidFill>
                  <a:schemeClr val="tx2">
                    <a:lumMod val="50000"/>
                  </a:schemeClr>
                </a:solidFill>
                <a:latin typeface="Times New Roman" panose="02020603050405020304" pitchFamily="18" charset="0"/>
                <a:cs typeface="Times New Roman" panose="02020603050405020304" pitchFamily="18" charset="0"/>
              </a:rPr>
              <a:t>La carta è un materiale completamente riciclabile che può essere sottoposto a più riutilizzi</a:t>
            </a:r>
            <a:endParaRPr lang="it-IT" sz="1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105190"/>
            <a:ext cx="2424546" cy="2038382"/>
          </a:xfrm>
          <a:prstGeom prst="rect">
            <a:avLst/>
          </a:prstGeom>
          <a:ln>
            <a:solidFill>
              <a:schemeClr val="tx2">
                <a:lumMod val="50000"/>
              </a:schemeClr>
            </a:solidFill>
          </a:ln>
        </p:spPr>
      </p:pic>
      <p:sp>
        <p:nvSpPr>
          <p:cNvPr id="12" name="Freccia in giù 11"/>
          <p:cNvSpPr/>
          <p:nvPr/>
        </p:nvSpPr>
        <p:spPr>
          <a:xfrm rot="19127151">
            <a:off x="8718833" y="1715711"/>
            <a:ext cx="245865" cy="532892"/>
          </a:xfrm>
          <a:prstGeom prst="downArrow">
            <a:avLst>
              <a:gd name="adj1" fmla="val 22047"/>
              <a:gd name="adj2" fmla="val 62766"/>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8292983" y="2148296"/>
            <a:ext cx="1316182"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smtClean="0">
                <a:solidFill>
                  <a:srgbClr val="00B050"/>
                </a:solidFill>
                <a:latin typeface="Times New Roman" panose="02020603050405020304" pitchFamily="18" charset="0"/>
                <a:cs typeface="Times New Roman" panose="02020603050405020304" pitchFamily="18" charset="0"/>
              </a:rPr>
              <a:t>Plastica</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8549734" y="2498180"/>
            <a:ext cx="2727866" cy="1323439"/>
          </a:xfrm>
          <a:prstGeom prst="rect">
            <a:avLst/>
          </a:prstGeom>
          <a:noFill/>
        </p:spPr>
        <p:txBody>
          <a:bodyPr wrap="square" rtlCol="0">
            <a:spAutoFit/>
          </a:bodyPr>
          <a:lstStyle/>
          <a:p>
            <a:pPr algn="just"/>
            <a:r>
              <a:rPr lang="it-IT" sz="1600" dirty="0">
                <a:solidFill>
                  <a:schemeClr val="tx2">
                    <a:lumMod val="50000"/>
                  </a:schemeClr>
                </a:solidFill>
                <a:latin typeface="Times New Roman" panose="02020603050405020304" pitchFamily="18" charset="0"/>
                <a:cs typeface="Times New Roman" panose="02020603050405020304" pitchFamily="18" charset="0"/>
              </a:rPr>
              <a:t>a fine lavorazione vi è sempre una parte di materiale plastico non recuperabile </a:t>
            </a:r>
            <a:r>
              <a:rPr lang="it-IT" sz="1600" dirty="0" smtClean="0">
                <a:solidFill>
                  <a:schemeClr val="tx2">
                    <a:lumMod val="50000"/>
                  </a:schemeClr>
                </a:solidFill>
                <a:latin typeface="Times New Roman" panose="02020603050405020304" pitchFamily="18" charset="0"/>
                <a:cs typeface="Times New Roman" panose="02020603050405020304" pitchFamily="18" charset="0"/>
              </a:rPr>
              <a:t>che costituirà la </a:t>
            </a:r>
            <a:r>
              <a:rPr lang="it-IT" sz="1600" dirty="0">
                <a:solidFill>
                  <a:schemeClr val="tx2">
                    <a:lumMod val="50000"/>
                  </a:schemeClr>
                </a:solidFill>
                <a:latin typeface="Times New Roman" panose="02020603050405020304" pitchFamily="18" charset="0"/>
                <a:cs typeface="Times New Roman" panose="02020603050405020304" pitchFamily="18" charset="0"/>
              </a:rPr>
              <a:t>base per il recupero energetico.</a:t>
            </a:r>
          </a:p>
        </p:txBody>
      </p:sp>
      <p:pic>
        <p:nvPicPr>
          <p:cNvPr id="15" name="Immagine 14"/>
          <p:cNvPicPr>
            <a:picLocks noChangeAspect="1"/>
          </p:cNvPicPr>
          <p:nvPr/>
        </p:nvPicPr>
        <p:blipFill rotWithShape="1">
          <a:blip r:embed="rId4" cstate="print">
            <a:extLst>
              <a:ext uri="{28A0092B-C50C-407E-A947-70E740481C1C}">
                <a14:useLocalDpi xmlns:a14="http://schemas.microsoft.com/office/drawing/2010/main" val="0"/>
              </a:ext>
            </a:extLst>
          </a:blip>
          <a:srcRect l="20198" r="24019" b="249"/>
          <a:stretch/>
        </p:blipFill>
        <p:spPr>
          <a:xfrm>
            <a:off x="8657892" y="4105191"/>
            <a:ext cx="2508872" cy="2038382"/>
          </a:xfrm>
          <a:prstGeom prst="rect">
            <a:avLst/>
          </a:prstGeom>
          <a:ln>
            <a:solidFill>
              <a:schemeClr val="tx2">
                <a:lumMod val="50000"/>
              </a:schemeClr>
            </a:solidFill>
          </a:ln>
        </p:spPr>
      </p:pic>
    </p:spTree>
    <p:extLst>
      <p:ext uri="{BB962C8B-B14F-4D97-AF65-F5344CB8AC3E}">
        <p14:creationId xmlns:p14="http://schemas.microsoft.com/office/powerpoint/2010/main" val="379807215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75463" y="748146"/>
            <a:ext cx="5733010" cy="961505"/>
          </a:xfrm>
        </p:spPr>
        <p:txBody>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Processi di riciclaggio</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Freccia in giù 3"/>
          <p:cNvSpPr/>
          <p:nvPr/>
        </p:nvSpPr>
        <p:spPr>
          <a:xfrm rot="3703145">
            <a:off x="2471298" y="1633479"/>
            <a:ext cx="329930" cy="838226"/>
          </a:xfrm>
          <a:prstGeom prst="downArrow">
            <a:avLst>
              <a:gd name="adj1" fmla="val 23154"/>
              <a:gd name="adj2" fmla="val 85638"/>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840965" y="2207936"/>
            <a:ext cx="1191491"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smtClean="0">
                <a:solidFill>
                  <a:srgbClr val="00B050"/>
                </a:solidFill>
                <a:latin typeface="Times New Roman" panose="02020603050405020304" pitchFamily="18" charset="0"/>
                <a:cs typeface="Times New Roman" panose="02020603050405020304" pitchFamily="18" charset="0"/>
              </a:rPr>
              <a:t>Vetro</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7" name="CasellaDiTesto 6"/>
          <p:cNvSpPr txBox="1"/>
          <p:nvPr/>
        </p:nvSpPr>
        <p:spPr>
          <a:xfrm>
            <a:off x="1131911" y="2577268"/>
            <a:ext cx="2691944" cy="1323439"/>
          </a:xfrm>
          <a:prstGeom prst="rect">
            <a:avLst/>
          </a:prstGeom>
          <a:noFill/>
        </p:spPr>
        <p:txBody>
          <a:bodyPr wrap="square" rtlCol="0">
            <a:spAutoFit/>
          </a:bodyPr>
          <a:lstStyle/>
          <a:p>
            <a:pPr algn="just"/>
            <a:r>
              <a:rPr lang="it-IT" sz="1600" dirty="0" smtClean="0">
                <a:solidFill>
                  <a:schemeClr val="tx2">
                    <a:lumMod val="50000"/>
                  </a:schemeClr>
                </a:solidFill>
                <a:latin typeface="Times New Roman" panose="02020603050405020304" pitchFamily="18" charset="0"/>
                <a:cs typeface="Times New Roman" panose="02020603050405020304" pitchFamily="18" charset="0"/>
              </a:rPr>
              <a:t>Il processo permette di ridurre lo sfruttamento delle cave per via del minore sfruttamento delle materie prime come sabbie silicee</a:t>
            </a:r>
            <a:endParaRPr lang="it-IT" sz="1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rotWithShape="1">
          <a:blip r:embed="rId2">
            <a:extLst>
              <a:ext uri="{28A0092B-C50C-407E-A947-70E740481C1C}">
                <a14:useLocalDpi xmlns:a14="http://schemas.microsoft.com/office/drawing/2010/main" val="0"/>
              </a:ext>
            </a:extLst>
          </a:blip>
          <a:srcRect l="18937" t="3564" r="19060" b="5237"/>
          <a:stretch/>
        </p:blipFill>
        <p:spPr>
          <a:xfrm>
            <a:off x="1242746" y="4081535"/>
            <a:ext cx="2484127" cy="2069714"/>
          </a:xfrm>
          <a:prstGeom prst="rect">
            <a:avLst/>
          </a:prstGeom>
          <a:ln>
            <a:solidFill>
              <a:schemeClr val="tx2">
                <a:lumMod val="50000"/>
              </a:schemeClr>
            </a:solidFill>
          </a:ln>
        </p:spPr>
      </p:pic>
      <p:sp>
        <p:nvSpPr>
          <p:cNvPr id="9" name="Freccia in giù 8"/>
          <p:cNvSpPr/>
          <p:nvPr/>
        </p:nvSpPr>
        <p:spPr>
          <a:xfrm>
            <a:off x="5873647" y="1788712"/>
            <a:ext cx="295795" cy="419224"/>
          </a:xfrm>
          <a:prstGeom prst="downArrow">
            <a:avLst>
              <a:gd name="adj1" fmla="val 31999"/>
              <a:gd name="adj2" fmla="val 38125"/>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4554562" y="2207936"/>
            <a:ext cx="2465530"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smtClean="0">
                <a:solidFill>
                  <a:srgbClr val="00B050"/>
                </a:solidFill>
                <a:latin typeface="Times New Roman" panose="02020603050405020304" pitchFamily="18" charset="0"/>
                <a:cs typeface="Times New Roman" panose="02020603050405020304" pitchFamily="18" charset="0"/>
              </a:rPr>
              <a:t>Metalli e alluminio</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4863186" y="2552198"/>
            <a:ext cx="3158838" cy="1323439"/>
          </a:xfrm>
          <a:prstGeom prst="rect">
            <a:avLst/>
          </a:prstGeom>
          <a:noFill/>
        </p:spPr>
        <p:txBody>
          <a:bodyPr wrap="square" rtlCol="0">
            <a:spAutoFit/>
          </a:bodyPr>
          <a:lstStyle/>
          <a:p>
            <a:pPr algn="just"/>
            <a:r>
              <a:rPr lang="it-IT" sz="1600" dirty="0" smtClean="0">
                <a:solidFill>
                  <a:schemeClr val="tx2">
                    <a:lumMod val="50000"/>
                  </a:schemeClr>
                </a:solidFill>
                <a:latin typeface="Times New Roman" panose="02020603050405020304" pitchFamily="18" charset="0"/>
                <a:cs typeface="Times New Roman" panose="02020603050405020304" pitchFamily="18" charset="0"/>
              </a:rPr>
              <a:t>L’acciaio e l’alluminio sono        «</a:t>
            </a:r>
            <a:r>
              <a:rPr lang="it-IT" sz="1600" b="1" dirty="0" smtClean="0">
                <a:solidFill>
                  <a:schemeClr val="tx2">
                    <a:lumMod val="50000"/>
                  </a:schemeClr>
                </a:solidFill>
                <a:latin typeface="Times New Roman" panose="02020603050405020304" pitchFamily="18" charset="0"/>
                <a:cs typeface="Times New Roman" panose="02020603050405020304" pitchFamily="18" charset="0"/>
              </a:rPr>
              <a:t>risorse permanenti»</a:t>
            </a:r>
          </a:p>
          <a:p>
            <a:pPr algn="just"/>
            <a:r>
              <a:rPr lang="it-IT" sz="1600" dirty="0" smtClean="0">
                <a:solidFill>
                  <a:schemeClr val="tx2">
                    <a:lumMod val="50000"/>
                  </a:schemeClr>
                </a:solidFill>
                <a:latin typeface="Times New Roman" panose="02020603050405020304" pitchFamily="18" charset="0"/>
                <a:cs typeface="Times New Roman" panose="02020603050405020304" pitchFamily="18" charset="0"/>
              </a:rPr>
              <a:t>ossia possono essere continuamente riciclati senza mostrare segni di degrado</a:t>
            </a:r>
            <a:r>
              <a:rPr lang="it-IT" sz="1600" b="1" dirty="0" smtClean="0">
                <a:solidFill>
                  <a:schemeClr val="tx2">
                    <a:lumMod val="50000"/>
                  </a:schemeClr>
                </a:solidFill>
                <a:latin typeface="Times New Roman" panose="02020603050405020304" pitchFamily="18" charset="0"/>
                <a:cs typeface="Times New Roman" panose="02020603050405020304" pitchFamily="18" charset="0"/>
              </a:rPr>
              <a:t> </a:t>
            </a:r>
            <a:r>
              <a:rPr lang="it-IT" sz="1600" dirty="0" smtClean="0">
                <a:solidFill>
                  <a:schemeClr val="tx2">
                    <a:lumMod val="50000"/>
                  </a:schemeClr>
                </a:solidFill>
                <a:latin typeface="Times New Roman" panose="02020603050405020304" pitchFamily="18" charset="0"/>
                <a:cs typeface="Times New Roman" panose="02020603050405020304" pitchFamily="18" charset="0"/>
              </a:rPr>
              <a:t>nel tempo</a:t>
            </a:r>
            <a:endParaRPr lang="it-IT" sz="1600"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2" name="Immagine 11"/>
          <p:cNvPicPr>
            <a:picLocks noChangeAspect="1"/>
          </p:cNvPicPr>
          <p:nvPr/>
        </p:nvPicPr>
        <p:blipFill rotWithShape="1">
          <a:blip r:embed="rId3" cstate="print">
            <a:extLst>
              <a:ext uri="{28A0092B-C50C-407E-A947-70E740481C1C}">
                <a14:useLocalDpi xmlns:a14="http://schemas.microsoft.com/office/drawing/2010/main" val="0"/>
              </a:ext>
            </a:extLst>
          </a:blip>
          <a:srcRect t="2223" b="57979"/>
          <a:stretch/>
        </p:blipFill>
        <p:spPr>
          <a:xfrm>
            <a:off x="4960170" y="4081535"/>
            <a:ext cx="2950776" cy="2069714"/>
          </a:xfrm>
          <a:prstGeom prst="rect">
            <a:avLst/>
          </a:prstGeom>
          <a:ln>
            <a:solidFill>
              <a:schemeClr val="tx2">
                <a:lumMod val="50000"/>
              </a:schemeClr>
            </a:solidFill>
          </a:ln>
        </p:spPr>
      </p:pic>
      <p:sp>
        <p:nvSpPr>
          <p:cNvPr id="13" name="Freccia in giù 12"/>
          <p:cNvSpPr/>
          <p:nvPr/>
        </p:nvSpPr>
        <p:spPr>
          <a:xfrm rot="19127151">
            <a:off x="8836647" y="1731878"/>
            <a:ext cx="245865" cy="532892"/>
          </a:xfrm>
          <a:prstGeom prst="downArrow">
            <a:avLst>
              <a:gd name="adj1" fmla="val 22047"/>
              <a:gd name="adj2" fmla="val 62766"/>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8481838" y="2241209"/>
            <a:ext cx="1860821"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smtClean="0">
                <a:solidFill>
                  <a:srgbClr val="00B050"/>
                </a:solidFill>
                <a:latin typeface="Times New Roman" panose="02020603050405020304" pitchFamily="18" charset="0"/>
                <a:cs typeface="Times New Roman" panose="02020603050405020304" pitchFamily="18" charset="0"/>
              </a:rPr>
              <a:t>Legno</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8811491" y="2577268"/>
            <a:ext cx="2562607" cy="1323439"/>
          </a:xfrm>
          <a:prstGeom prst="rect">
            <a:avLst/>
          </a:prstGeom>
          <a:noFill/>
        </p:spPr>
        <p:txBody>
          <a:bodyPr wrap="square" rtlCol="0">
            <a:spAutoFit/>
          </a:bodyPr>
          <a:lstStyle/>
          <a:p>
            <a:pPr algn="just"/>
            <a:r>
              <a:rPr lang="it-IT" sz="1600" dirty="0" smtClean="0">
                <a:solidFill>
                  <a:schemeClr val="tx2">
                    <a:lumMod val="50000"/>
                  </a:schemeClr>
                </a:solidFill>
                <a:latin typeface="Times New Roman" panose="02020603050405020304" pitchFamily="18" charset="0"/>
                <a:cs typeface="Times New Roman" panose="02020603050405020304" pitchFamily="18" charset="0"/>
              </a:rPr>
              <a:t>È un </a:t>
            </a:r>
            <a:r>
              <a:rPr lang="it-IT" sz="1600" dirty="0">
                <a:solidFill>
                  <a:schemeClr val="tx2">
                    <a:lumMod val="50000"/>
                  </a:schemeClr>
                </a:solidFill>
                <a:latin typeface="Times New Roman" panose="02020603050405020304" pitchFamily="18" charset="0"/>
                <a:cs typeface="Times New Roman" panose="02020603050405020304" pitchFamily="18" charset="0"/>
              </a:rPr>
              <a:t>efficiente metodo di preservazione dell’ambiente </a:t>
            </a:r>
            <a:r>
              <a:rPr lang="it-IT" sz="1600" dirty="0" smtClean="0">
                <a:solidFill>
                  <a:schemeClr val="tx2">
                    <a:lumMod val="50000"/>
                  </a:schemeClr>
                </a:solidFill>
                <a:latin typeface="Times New Roman" panose="02020603050405020304" pitchFamily="18" charset="0"/>
                <a:cs typeface="Times New Roman" panose="02020603050405020304" pitchFamily="18" charset="0"/>
              </a:rPr>
              <a:t>sostituendo il </a:t>
            </a:r>
            <a:r>
              <a:rPr lang="it-IT" sz="1600" dirty="0">
                <a:solidFill>
                  <a:schemeClr val="tx2">
                    <a:lumMod val="50000"/>
                  </a:schemeClr>
                </a:solidFill>
                <a:latin typeface="Times New Roman" panose="02020603050405020304" pitchFamily="18" charset="0"/>
                <a:cs typeface="Times New Roman" panose="02020603050405020304" pitchFamily="18" charset="0"/>
              </a:rPr>
              <a:t>legno di primo taglio da alcuni ambiti di mercato ben precisi.</a:t>
            </a:r>
          </a:p>
        </p:txBody>
      </p:sp>
      <p:pic>
        <p:nvPicPr>
          <p:cNvPr id="16" name="Immagine 15"/>
          <p:cNvPicPr>
            <a:picLocks noChangeAspect="1"/>
          </p:cNvPicPr>
          <p:nvPr/>
        </p:nvPicPr>
        <p:blipFill rotWithShape="1">
          <a:blip r:embed="rId4">
            <a:extLst>
              <a:ext uri="{28A0092B-C50C-407E-A947-70E740481C1C}">
                <a14:useLocalDpi xmlns:a14="http://schemas.microsoft.com/office/drawing/2010/main" val="0"/>
              </a:ext>
            </a:extLst>
          </a:blip>
          <a:srcRect l="11661" r="26300"/>
          <a:stretch/>
        </p:blipFill>
        <p:spPr>
          <a:xfrm>
            <a:off x="8922327" y="4081536"/>
            <a:ext cx="2451771" cy="2069713"/>
          </a:xfrm>
          <a:prstGeom prst="rect">
            <a:avLst/>
          </a:prstGeom>
          <a:ln>
            <a:solidFill>
              <a:schemeClr val="tx2">
                <a:lumMod val="50000"/>
              </a:schemeClr>
            </a:solidFill>
          </a:ln>
        </p:spPr>
      </p:pic>
    </p:spTree>
    <p:extLst>
      <p:ext uri="{BB962C8B-B14F-4D97-AF65-F5344CB8AC3E}">
        <p14:creationId xmlns:p14="http://schemas.microsoft.com/office/powerpoint/2010/main" val="229265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7026" y="900546"/>
            <a:ext cx="5926975" cy="809105"/>
          </a:xfrm>
        </p:spPr>
        <p:txBody>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Il rifiuto come risorsa</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0" y="1709651"/>
            <a:ext cx="1773381"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err="1" smtClean="0">
                <a:solidFill>
                  <a:srgbClr val="00B050"/>
                </a:solidFill>
                <a:latin typeface="Times New Roman" panose="02020603050405020304" pitchFamily="18" charset="0"/>
                <a:cs typeface="Times New Roman" panose="02020603050405020304" pitchFamily="18" charset="0"/>
              </a:rPr>
              <a:t>Crush</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42605" y="2107493"/>
            <a:ext cx="2542157" cy="1569660"/>
          </a:xfrm>
          <a:prstGeom prst="rect">
            <a:avLst/>
          </a:prstGeom>
          <a:noFill/>
        </p:spPr>
        <p:txBody>
          <a:bodyPr wrap="square" rtlCol="0">
            <a:spAutoFit/>
          </a:bodyPr>
          <a:lstStyle/>
          <a:p>
            <a:pPr algn="just"/>
            <a:r>
              <a:rPr lang="it-IT" sz="1600" dirty="0" smtClean="0">
                <a:solidFill>
                  <a:schemeClr val="tx2">
                    <a:lumMod val="50000"/>
                  </a:schemeClr>
                </a:solidFill>
                <a:latin typeface="Times New Roman" panose="02020603050405020304" pitchFamily="18" charset="0"/>
                <a:cs typeface="Times New Roman" panose="02020603050405020304" pitchFamily="18" charset="0"/>
              </a:rPr>
              <a:t>È una tipologia di carta prodotta dalla cartiera «Favini» creata dagli scarti alimentari che sostituiscono circa il 15% della cellulosa vergine</a:t>
            </a:r>
            <a:endParaRPr lang="it-IT" sz="1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605" y="4171021"/>
            <a:ext cx="2542157" cy="2049670"/>
          </a:xfrm>
          <a:prstGeom prst="rect">
            <a:avLst/>
          </a:prstGeom>
          <a:ln>
            <a:solidFill>
              <a:schemeClr val="tx2">
                <a:lumMod val="50000"/>
              </a:schemeClr>
            </a:solidFill>
          </a:ln>
        </p:spPr>
      </p:pic>
      <p:sp>
        <p:nvSpPr>
          <p:cNvPr id="7" name="CasellaDiTesto 6"/>
          <p:cNvSpPr txBox="1"/>
          <p:nvPr/>
        </p:nvSpPr>
        <p:spPr>
          <a:xfrm>
            <a:off x="3076409" y="1709651"/>
            <a:ext cx="1923010"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err="1" smtClean="0">
                <a:solidFill>
                  <a:srgbClr val="00B050"/>
                </a:solidFill>
                <a:latin typeface="Times New Roman" panose="02020603050405020304" pitchFamily="18" charset="0"/>
                <a:cs typeface="Times New Roman" panose="02020603050405020304" pitchFamily="18" charset="0"/>
              </a:rPr>
              <a:t>Piñatex</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3338946" y="2107493"/>
            <a:ext cx="2466109" cy="1815882"/>
          </a:xfrm>
          <a:prstGeom prst="rect">
            <a:avLst/>
          </a:prstGeom>
          <a:noFill/>
        </p:spPr>
        <p:txBody>
          <a:bodyPr wrap="square" rtlCol="0">
            <a:spAutoFit/>
          </a:bodyPr>
          <a:lstStyle/>
          <a:p>
            <a:pPr algn="just"/>
            <a:r>
              <a:rPr lang="it-IT" sz="1600" dirty="0" smtClean="0">
                <a:solidFill>
                  <a:schemeClr val="tx2">
                    <a:lumMod val="50000"/>
                  </a:schemeClr>
                </a:solidFill>
                <a:latin typeface="Times New Roman" panose="02020603050405020304" pitchFamily="18" charset="0"/>
                <a:cs typeface="Times New Roman" panose="02020603050405020304" pitchFamily="18" charset="0"/>
              </a:rPr>
              <a:t>È un nuovo tessuto ideato dalla </a:t>
            </a:r>
            <a:r>
              <a:rPr lang="it-IT" sz="1600" dirty="0">
                <a:solidFill>
                  <a:schemeClr val="tx2">
                    <a:lumMod val="50000"/>
                  </a:schemeClr>
                </a:solidFill>
                <a:latin typeface="Times New Roman" panose="02020603050405020304" pitchFamily="18" charset="0"/>
                <a:cs typeface="Times New Roman" panose="02020603050405020304" pitchFamily="18" charset="0"/>
              </a:rPr>
              <a:t>designer </a:t>
            </a:r>
            <a:r>
              <a:rPr lang="it-IT" sz="1600" dirty="0" smtClean="0">
                <a:solidFill>
                  <a:schemeClr val="tx2">
                    <a:lumMod val="50000"/>
                  </a:schemeClr>
                </a:solidFill>
                <a:latin typeface="Times New Roman" panose="02020603050405020304" pitchFamily="18" charset="0"/>
                <a:cs typeface="Times New Roman" panose="02020603050405020304" pitchFamily="18" charset="0"/>
              </a:rPr>
              <a:t>spagnola Carmen </a:t>
            </a:r>
            <a:r>
              <a:rPr lang="it-IT" sz="1600" dirty="0" err="1">
                <a:solidFill>
                  <a:schemeClr val="tx2">
                    <a:lumMod val="50000"/>
                  </a:schemeClr>
                </a:solidFill>
                <a:latin typeface="Times New Roman" panose="02020603050405020304" pitchFamily="18" charset="0"/>
                <a:cs typeface="Times New Roman" panose="02020603050405020304" pitchFamily="18" charset="0"/>
              </a:rPr>
              <a:t>Hijosa</a:t>
            </a:r>
            <a:r>
              <a:rPr lang="it-IT" sz="1600" dirty="0">
                <a:solidFill>
                  <a:schemeClr val="tx2">
                    <a:lumMod val="50000"/>
                  </a:schemeClr>
                </a:solidFill>
                <a:latin typeface="Times New Roman" panose="02020603050405020304" pitchFamily="18" charset="0"/>
                <a:cs typeface="Times New Roman" panose="02020603050405020304" pitchFamily="18" charset="0"/>
              </a:rPr>
              <a:t>  </a:t>
            </a:r>
            <a:r>
              <a:rPr lang="it-IT" sz="1600" dirty="0" smtClean="0">
                <a:solidFill>
                  <a:schemeClr val="tx2">
                    <a:lumMod val="50000"/>
                  </a:schemeClr>
                </a:solidFill>
                <a:latin typeface="Times New Roman" panose="02020603050405020304" pitchFamily="18" charset="0"/>
                <a:cs typeface="Times New Roman" panose="02020603050405020304" pitchFamily="18" charset="0"/>
              </a:rPr>
              <a:t>sostitutivo della pelle e del cuoio a base di fibre di foglie d’ananas.</a:t>
            </a:r>
          </a:p>
          <a:p>
            <a:pPr algn="just"/>
            <a:endParaRPr lang="it-IT" sz="1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l="12130" t="3309" r="9549" b="7181"/>
          <a:stretch/>
        </p:blipFill>
        <p:spPr>
          <a:xfrm>
            <a:off x="3435928" y="4171021"/>
            <a:ext cx="2369127" cy="2049670"/>
          </a:xfrm>
          <a:prstGeom prst="rect">
            <a:avLst/>
          </a:prstGeom>
          <a:ln>
            <a:solidFill>
              <a:schemeClr val="tx2">
                <a:lumMod val="50000"/>
              </a:schemeClr>
            </a:solidFill>
          </a:ln>
        </p:spPr>
      </p:pic>
      <p:sp>
        <p:nvSpPr>
          <p:cNvPr id="10" name="CasellaDiTesto 9"/>
          <p:cNvSpPr txBox="1"/>
          <p:nvPr/>
        </p:nvSpPr>
        <p:spPr>
          <a:xfrm>
            <a:off x="6075221" y="1709651"/>
            <a:ext cx="1565563"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err="1" smtClean="0">
                <a:solidFill>
                  <a:srgbClr val="00B050"/>
                </a:solidFill>
                <a:latin typeface="Times New Roman" panose="02020603050405020304" pitchFamily="18" charset="0"/>
                <a:cs typeface="Times New Roman" panose="02020603050405020304" pitchFamily="18" charset="0"/>
              </a:rPr>
              <a:t>Tyrebirth</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6359240" y="2078983"/>
            <a:ext cx="2563088" cy="1815882"/>
          </a:xfrm>
          <a:prstGeom prst="rect">
            <a:avLst/>
          </a:prstGeom>
          <a:noFill/>
        </p:spPr>
        <p:txBody>
          <a:bodyPr wrap="square" rtlCol="0">
            <a:spAutoFit/>
          </a:bodyPr>
          <a:lstStyle/>
          <a:p>
            <a:pPr algn="just"/>
            <a:r>
              <a:rPr lang="it-IT" sz="1600" dirty="0" smtClean="0">
                <a:latin typeface="Times New Roman" panose="02020603050405020304" pitchFamily="18" charset="0"/>
                <a:cs typeface="Times New Roman" panose="02020603050405020304" pitchFamily="18" charset="0"/>
              </a:rPr>
              <a:t>Processo basato sul principio della Pirolisi che consente </a:t>
            </a:r>
            <a:r>
              <a:rPr lang="it-IT" sz="1600" dirty="0">
                <a:latin typeface="Times New Roman" panose="02020603050405020304" pitchFamily="18" charset="0"/>
                <a:cs typeface="Times New Roman" panose="02020603050405020304" pitchFamily="18" charset="0"/>
              </a:rPr>
              <a:t>di </a:t>
            </a:r>
            <a:r>
              <a:rPr lang="it-IT" sz="1600" dirty="0" smtClean="0">
                <a:latin typeface="Times New Roman" panose="02020603050405020304" pitchFamily="18" charset="0"/>
                <a:cs typeface="Times New Roman" panose="02020603050405020304" pitchFamily="18" charset="0"/>
              </a:rPr>
              <a:t>ottenere Idrogeno</a:t>
            </a:r>
            <a:r>
              <a:rPr lang="it-IT" sz="1600" dirty="0">
                <a:latin typeface="Times New Roman" panose="02020603050405020304" pitchFamily="18" charset="0"/>
                <a:cs typeface="Times New Roman" panose="02020603050405020304" pitchFamily="18" charset="0"/>
              </a:rPr>
              <a:t>, Metano GPL (15%), Gasolio (40%), Carbon Black (40%), Ferro (5%) </a:t>
            </a:r>
            <a:r>
              <a:rPr lang="it-IT" sz="1600" dirty="0" smtClean="0">
                <a:latin typeface="Times New Roman" panose="02020603050405020304" pitchFamily="18" charset="0"/>
                <a:cs typeface="Times New Roman" panose="02020603050405020304" pitchFamily="18" charset="0"/>
              </a:rPr>
              <a:t>dal riciclo degli pneumatici</a:t>
            </a:r>
            <a:endParaRPr lang="it-IT" sz="1600" dirty="0">
              <a:latin typeface="Times New Roman" panose="02020603050405020304" pitchFamily="18" charset="0"/>
              <a:cs typeface="Times New Roman" panose="02020603050405020304" pitchFamily="18" charset="0"/>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3" y="4171021"/>
            <a:ext cx="2327562" cy="2049670"/>
          </a:xfrm>
          <a:prstGeom prst="rect">
            <a:avLst/>
          </a:prstGeom>
          <a:ln>
            <a:solidFill>
              <a:schemeClr val="tx2">
                <a:lumMod val="50000"/>
              </a:schemeClr>
            </a:solidFill>
          </a:ln>
        </p:spPr>
      </p:pic>
      <p:sp>
        <p:nvSpPr>
          <p:cNvPr id="13" name="CasellaDiTesto 12"/>
          <p:cNvSpPr txBox="1"/>
          <p:nvPr/>
        </p:nvSpPr>
        <p:spPr>
          <a:xfrm>
            <a:off x="8963198" y="1709651"/>
            <a:ext cx="1939637" cy="369332"/>
          </a:xfrm>
          <a:prstGeom prst="rect">
            <a:avLst/>
          </a:prstGeom>
          <a:noFill/>
        </p:spPr>
        <p:txBody>
          <a:bodyPr wrap="square" rtlCol="0">
            <a:spAutoFit/>
          </a:bodyPr>
          <a:lstStyle/>
          <a:p>
            <a:pPr marL="285750" indent="-285750">
              <a:buFont typeface="Wingdings" panose="05000000000000000000" pitchFamily="2" charset="2"/>
              <a:buChar char="§"/>
            </a:pPr>
            <a:r>
              <a:rPr lang="it-IT" b="1" dirty="0" smtClean="0">
                <a:solidFill>
                  <a:srgbClr val="00B050"/>
                </a:solidFill>
                <a:latin typeface="Times New Roman" panose="02020603050405020304" pitchFamily="18" charset="0"/>
                <a:cs typeface="Times New Roman" panose="02020603050405020304" pitchFamily="18" charset="0"/>
              </a:rPr>
              <a:t>Fondi di caffè</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8963198" y="2109719"/>
            <a:ext cx="3228802" cy="1815882"/>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smtClean="0">
                <a:solidFill>
                  <a:schemeClr val="tx2">
                    <a:lumMod val="50000"/>
                  </a:schemeClr>
                </a:solidFill>
                <a:latin typeface="Times New Roman" panose="02020603050405020304" pitchFamily="18" charset="0"/>
                <a:cs typeface="Times New Roman" panose="02020603050405020304" pitchFamily="18" charset="0"/>
              </a:rPr>
              <a:t>Inumidendo i fondi di caffè con idrossido di sodio e riscaldandoli poi, essi possono trattenere metano dall’atmosfera. </a:t>
            </a:r>
          </a:p>
          <a:p>
            <a:pPr marL="285750" indent="-285750" algn="just">
              <a:buFont typeface="Arial" panose="020B0604020202020204" pitchFamily="34" charset="0"/>
              <a:buChar char="•"/>
            </a:pPr>
            <a:r>
              <a:rPr lang="it-IT" sz="1600" dirty="0" smtClean="0">
                <a:solidFill>
                  <a:schemeClr val="tx2">
                    <a:lumMod val="50000"/>
                  </a:schemeClr>
                </a:solidFill>
                <a:latin typeface="Times New Roman" panose="02020603050405020304" pitchFamily="18" charset="0"/>
                <a:cs typeface="Times New Roman" panose="02020603050405020304" pitchFamily="18" charset="0"/>
              </a:rPr>
              <a:t>Se soggetti a Compostaggio, rappresentano un buon fertilizzante.</a:t>
            </a:r>
            <a:endParaRPr lang="it-IT" sz="1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4171021"/>
            <a:ext cx="2784763" cy="2049670"/>
          </a:xfrm>
          <a:prstGeom prst="rect">
            <a:avLst/>
          </a:prstGeom>
          <a:ln>
            <a:solidFill>
              <a:schemeClr val="tx2">
                <a:lumMod val="50000"/>
              </a:schemeClr>
            </a:solidFill>
          </a:ln>
        </p:spPr>
      </p:pic>
    </p:spTree>
    <p:extLst>
      <p:ext uri="{BB962C8B-B14F-4D97-AF65-F5344CB8AC3E}">
        <p14:creationId xmlns:p14="http://schemas.microsoft.com/office/powerpoint/2010/main" val="46365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83280" y="831273"/>
            <a:ext cx="5428211" cy="878378"/>
          </a:xfrm>
        </p:spPr>
        <p:txBody>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Recupero di energia</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37308" y="1898073"/>
            <a:ext cx="4502728" cy="3970318"/>
          </a:xfrm>
          <a:prstGeom prst="rect">
            <a:avLst/>
          </a:prstGeom>
          <a:noFill/>
        </p:spPr>
        <p:txBody>
          <a:bodyPr wrap="square" rtlCol="0">
            <a:spAutoFit/>
          </a:bodyPr>
          <a:lstStyle/>
          <a:p>
            <a:pPr algn="just"/>
            <a:r>
              <a:rPr lang="it-IT" dirty="0" smtClean="0">
                <a:solidFill>
                  <a:schemeClr val="tx2">
                    <a:lumMod val="50000"/>
                  </a:schemeClr>
                </a:solidFill>
                <a:latin typeface="Times New Roman" panose="02020603050405020304" pitchFamily="18" charset="0"/>
                <a:cs typeface="Times New Roman" panose="02020603050405020304" pitchFamily="18" charset="0"/>
              </a:rPr>
              <a:t>I </a:t>
            </a:r>
            <a:r>
              <a:rPr lang="it-IT" b="1" dirty="0">
                <a:solidFill>
                  <a:schemeClr val="tx2">
                    <a:lumMod val="50000"/>
                  </a:schemeClr>
                </a:solidFill>
                <a:latin typeface="Times New Roman" panose="02020603050405020304" pitchFamily="18" charset="0"/>
                <a:cs typeface="Times New Roman" panose="02020603050405020304" pitchFamily="18" charset="0"/>
              </a:rPr>
              <a:t>termovalorizzatori</a:t>
            </a:r>
            <a:r>
              <a:rPr lang="it-IT" dirty="0">
                <a:solidFill>
                  <a:schemeClr val="tx2">
                    <a:lumMod val="50000"/>
                  </a:schemeClr>
                </a:solidFill>
                <a:latin typeface="Times New Roman" panose="02020603050405020304" pitchFamily="18" charset="0"/>
                <a:cs typeface="Times New Roman" panose="02020603050405020304" pitchFamily="18" charset="0"/>
              </a:rPr>
              <a:t> hanno la funzione di recuperare energia termica ed elettrica da rifiuti non utilmente riciclabili come materie prime seconde. Il processo di recupero di energia parte con la </a:t>
            </a:r>
            <a:r>
              <a:rPr lang="it-IT" dirty="0" smtClean="0">
                <a:solidFill>
                  <a:schemeClr val="tx2">
                    <a:lumMod val="50000"/>
                  </a:schemeClr>
                </a:solidFill>
                <a:latin typeface="Times New Roman" panose="02020603050405020304" pitchFamily="18" charset="0"/>
                <a:cs typeface="Times New Roman" panose="02020603050405020304" pitchFamily="18" charset="0"/>
              </a:rPr>
              <a:t>combustione</a:t>
            </a:r>
            <a:r>
              <a:rPr lang="it-IT" dirty="0">
                <a:solidFill>
                  <a:schemeClr val="tx2">
                    <a:lumMod val="50000"/>
                  </a:schemeClr>
                </a:solidFill>
                <a:latin typeface="Times New Roman" panose="02020603050405020304" pitchFamily="18" charset="0"/>
                <a:cs typeface="Times New Roman" panose="02020603050405020304" pitchFamily="18" charset="0"/>
              </a:rPr>
              <a:t>, poi il rifiuto viene mandato nella caldaia dove viene prodotto il vapore, il quale mette in moto una turbina che, accoppiata ad un motoriduttore ed alternatore, trasforma l’energia termica in energia elettrica</a:t>
            </a:r>
            <a:r>
              <a:rPr lang="it-IT" dirty="0" smtClean="0">
                <a:solidFill>
                  <a:schemeClr val="tx2">
                    <a:lumMod val="50000"/>
                  </a:schemeClr>
                </a:solidFill>
                <a:latin typeface="Times New Roman" panose="02020603050405020304" pitchFamily="18" charset="0"/>
                <a:cs typeface="Times New Roman" panose="02020603050405020304" pitchFamily="18" charset="0"/>
              </a:rPr>
              <a:t>.</a:t>
            </a:r>
          </a:p>
          <a:p>
            <a:pPr algn="just"/>
            <a:r>
              <a:rPr lang="it-IT" dirty="0">
                <a:solidFill>
                  <a:schemeClr val="tx2">
                    <a:lumMod val="50000"/>
                  </a:schemeClr>
                </a:solidFill>
                <a:latin typeface="Times New Roman" panose="02020603050405020304" pitchFamily="18" charset="0"/>
                <a:cs typeface="Times New Roman" panose="02020603050405020304" pitchFamily="18" charset="0"/>
              </a:rPr>
              <a:t>Le ceneri </a:t>
            </a:r>
            <a:r>
              <a:rPr lang="it-IT" dirty="0" smtClean="0">
                <a:solidFill>
                  <a:schemeClr val="tx2">
                    <a:lumMod val="50000"/>
                  </a:schemeClr>
                </a:solidFill>
                <a:latin typeface="Times New Roman" panose="02020603050405020304" pitchFamily="18" charset="0"/>
                <a:cs typeface="Times New Roman" panose="02020603050405020304" pitchFamily="18" charset="0"/>
              </a:rPr>
              <a:t>risultanti vengono </a:t>
            </a:r>
            <a:r>
              <a:rPr lang="it-IT" dirty="0">
                <a:solidFill>
                  <a:schemeClr val="tx2">
                    <a:lumMod val="50000"/>
                  </a:schemeClr>
                </a:solidFill>
                <a:latin typeface="Times New Roman" panose="02020603050405020304" pitchFamily="18" charset="0"/>
                <a:cs typeface="Times New Roman" panose="02020603050405020304" pitchFamily="18" charset="0"/>
              </a:rPr>
              <a:t>smaltite in discariche per rifiuti speciali insieme alle polveri fini, , le quali vengono intercettate da sistemi di filtraggio.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55" y="1898073"/>
            <a:ext cx="6082146" cy="3970317"/>
          </a:xfrm>
          <a:prstGeom prst="rect">
            <a:avLst/>
          </a:prstGeom>
          <a:ln>
            <a:solidFill>
              <a:schemeClr val="tx2">
                <a:lumMod val="50000"/>
              </a:schemeClr>
            </a:solidFill>
          </a:ln>
        </p:spPr>
      </p:pic>
    </p:spTree>
    <p:extLst>
      <p:ext uri="{BB962C8B-B14F-4D97-AF65-F5344CB8AC3E}">
        <p14:creationId xmlns:p14="http://schemas.microsoft.com/office/powerpoint/2010/main" val="545381226"/>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4553" y="872836"/>
            <a:ext cx="3377738" cy="836815"/>
          </a:xfrm>
        </p:spPr>
        <p:txBody>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Conclusioni</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2550622" y="1964353"/>
            <a:ext cx="6705600" cy="4893647"/>
          </a:xfrm>
          <a:prstGeom prst="rect">
            <a:avLst/>
          </a:prstGeom>
          <a:noFill/>
        </p:spPr>
        <p:txBody>
          <a:bodyPr wrap="square" rtlCol="0">
            <a:spAutoFit/>
          </a:bodyPr>
          <a:lstStyle/>
          <a:p>
            <a:pPr marL="285750" indent="-285750">
              <a:buFont typeface="Wingdings" panose="05000000000000000000" pitchFamily="2" charset="2"/>
              <a:buChar char="§"/>
            </a:pPr>
            <a:r>
              <a:rPr lang="it-IT" sz="2400" dirty="0" smtClean="0">
                <a:solidFill>
                  <a:schemeClr val="tx2">
                    <a:lumMod val="50000"/>
                  </a:schemeClr>
                </a:solidFill>
                <a:latin typeface="Times New Roman" panose="02020603050405020304" pitchFamily="18" charset="0"/>
                <a:cs typeface="Times New Roman" panose="02020603050405020304" pitchFamily="18" charset="0"/>
              </a:rPr>
              <a:t>L’Economia Circolare come fondamento per il futuro</a:t>
            </a:r>
          </a:p>
          <a:p>
            <a:endParaRPr lang="it-IT" dirty="0" smtClean="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it-IT"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it-IT" dirty="0" smtClean="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it-IT" sz="2400" dirty="0" smtClean="0">
                <a:solidFill>
                  <a:schemeClr val="tx2">
                    <a:lumMod val="50000"/>
                  </a:schemeClr>
                </a:solidFill>
                <a:latin typeface="Times New Roman" panose="02020603050405020304" pitchFamily="18" charset="0"/>
                <a:cs typeface="Times New Roman" panose="02020603050405020304" pitchFamily="18" charset="0"/>
              </a:rPr>
              <a:t>L’Italia come centro di sviluppo per l’Economia Circolare in Europa</a:t>
            </a:r>
          </a:p>
          <a:p>
            <a:pPr marL="285750" indent="-285750">
              <a:buFont typeface="Wingdings" panose="05000000000000000000" pitchFamily="2" charset="2"/>
              <a:buChar char="§"/>
            </a:pPr>
            <a:endParaRPr lang="it-IT" sz="2400"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it-IT" dirty="0" smtClean="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it-IT"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it-IT" sz="2400" dirty="0" smtClean="0">
                <a:solidFill>
                  <a:schemeClr val="tx2">
                    <a:lumMod val="50000"/>
                  </a:schemeClr>
                </a:solidFill>
                <a:latin typeface="Times New Roman" panose="02020603050405020304" pitchFamily="18" charset="0"/>
                <a:cs typeface="Times New Roman" panose="02020603050405020304" pitchFamily="18" charset="0"/>
              </a:rPr>
              <a:t>Il rifiuto visto come risorsa giova all’ambiente, all’economia ed alla società</a:t>
            </a:r>
            <a:endParaRPr lang="it-IT"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it-IT" dirty="0" smtClean="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it-IT"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it-IT" dirty="0" smtClean="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31433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b="1" dirty="0">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717964"/>
            <a:ext cx="8077200" cy="4587240"/>
          </a:xfrm>
        </p:spPr>
      </p:pic>
      <p:sp>
        <p:nvSpPr>
          <p:cNvPr id="5" name="Segnaposto testo 4"/>
          <p:cNvSpPr>
            <a:spLocks noGrp="1"/>
          </p:cNvSpPr>
          <p:nvPr>
            <p:ph type="body" sz="half" idx="2"/>
          </p:nvPr>
        </p:nvSpPr>
        <p:spPr/>
        <p:txBody>
          <a:bodyPr/>
          <a:lstStyle/>
          <a:p>
            <a:endParaRPr lang="it-IT" dirty="0"/>
          </a:p>
        </p:txBody>
      </p:sp>
      <p:sp>
        <p:nvSpPr>
          <p:cNvPr id="7" name="CasellaDiTesto 6"/>
          <p:cNvSpPr txBox="1"/>
          <p:nvPr/>
        </p:nvSpPr>
        <p:spPr>
          <a:xfrm>
            <a:off x="4211782" y="774468"/>
            <a:ext cx="7509163" cy="769441"/>
          </a:xfrm>
          <a:prstGeom prst="rect">
            <a:avLst/>
          </a:prstGeom>
          <a:noFill/>
        </p:spPr>
        <p:txBody>
          <a:bodyPr wrap="square" rtlCol="0">
            <a:spAutoFit/>
          </a:bodyPr>
          <a:lstStyle/>
          <a:p>
            <a:r>
              <a:rPr lang="it-IT" sz="4400" b="1" dirty="0" smtClean="0">
                <a:solidFill>
                  <a:schemeClr val="accent2">
                    <a:lumMod val="75000"/>
                  </a:schemeClr>
                </a:solidFill>
                <a:latin typeface="Times New Roman" panose="02020603050405020304" pitchFamily="18" charset="0"/>
                <a:cs typeface="Times New Roman" panose="02020603050405020304" pitchFamily="18" charset="0"/>
              </a:rPr>
              <a:t>Grazie per l’attenzione</a:t>
            </a:r>
            <a:endParaRPr lang="it-IT" sz="4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890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alpha val="99000"/>
          </a:schemeClr>
        </a:solid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a:xfrm>
            <a:off x="1127760" y="824263"/>
            <a:ext cx="10058400" cy="748453"/>
          </a:xfrm>
        </p:spPr>
        <p:txBody>
          <a:bodyPr>
            <a:normAutofit/>
          </a:bodyPr>
          <a:lstStyle/>
          <a:p>
            <a:pPr algn="ctr"/>
            <a:r>
              <a:rPr lang="it-IT" sz="4500" b="1" dirty="0">
                <a:solidFill>
                  <a:schemeClr val="accent2">
                    <a:lumMod val="75000"/>
                  </a:schemeClr>
                </a:solidFill>
                <a:latin typeface="Times New Roman" panose="02020603050405020304" pitchFamily="18" charset="0"/>
                <a:cs typeface="Times New Roman" panose="02020603050405020304" pitchFamily="18" charset="0"/>
              </a:rPr>
              <a:t>L’Economia Circolare</a:t>
            </a:r>
          </a:p>
        </p:txBody>
      </p:sp>
      <p:sp>
        <p:nvSpPr>
          <p:cNvPr id="13" name="Segnaposto contenuto 12"/>
          <p:cNvSpPr>
            <a:spLocks noGrp="1"/>
          </p:cNvSpPr>
          <p:nvPr>
            <p:ph sz="half" idx="1"/>
          </p:nvPr>
        </p:nvSpPr>
        <p:spPr>
          <a:xfrm>
            <a:off x="1631852" y="2036618"/>
            <a:ext cx="3696396" cy="4023360"/>
          </a:xfrm>
        </p:spPr>
        <p:txBody>
          <a:bodyPr>
            <a:normAutofit/>
          </a:bodyPr>
          <a:lstStyle/>
          <a:p>
            <a:pPr algn="just"/>
            <a:r>
              <a:rPr lang="it-IT" sz="2300" dirty="0">
                <a:solidFill>
                  <a:schemeClr val="tx1"/>
                </a:solidFill>
                <a:latin typeface="Times New Roman" panose="02020603050405020304" pitchFamily="18" charset="0"/>
                <a:cs typeface="Times New Roman" panose="02020603050405020304" pitchFamily="18" charset="0"/>
              </a:rPr>
              <a:t>L’Economia Circolare è un nuovo modo di intendere il progresso passando da un modello lineare in cui i prodotti vengono venduti, consumati ed eliminati, ad un modello circolare  in cui il rifiuto diventa una nuova </a:t>
            </a:r>
            <a:r>
              <a:rPr lang="it-IT" sz="2300" dirty="0" smtClean="0">
                <a:solidFill>
                  <a:schemeClr val="tx1"/>
                </a:solidFill>
                <a:latin typeface="Times New Roman" panose="02020603050405020304" pitchFamily="18" charset="0"/>
                <a:cs typeface="Times New Roman" panose="02020603050405020304" pitchFamily="18" charset="0"/>
              </a:rPr>
              <a:t>risorsa da poter reimmettere sul mercato. </a:t>
            </a:r>
            <a:endParaRPr lang="it-IT" sz="2300" dirty="0">
              <a:solidFill>
                <a:schemeClr val="tx1"/>
              </a:solidFill>
              <a:latin typeface="Times New Roman" panose="02020603050405020304" pitchFamily="18" charset="0"/>
              <a:cs typeface="Times New Roman" panose="02020603050405020304" pitchFamily="18" charset="0"/>
            </a:endParaRPr>
          </a:p>
          <a:p>
            <a:endParaRPr lang="it-IT" sz="2300" dirty="0"/>
          </a:p>
        </p:txBody>
      </p:sp>
      <p:pic>
        <p:nvPicPr>
          <p:cNvPr id="2" name="Segnaposto contenuto 1"/>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157" r="14892"/>
          <a:stretch/>
        </p:blipFill>
        <p:spPr>
          <a:xfrm>
            <a:off x="6996544" y="2036618"/>
            <a:ext cx="4189615" cy="3283527"/>
          </a:xfrm>
          <a:ln>
            <a:solidFill>
              <a:schemeClr val="tx2">
                <a:lumMod val="50000"/>
              </a:schemeClr>
            </a:solidFill>
          </a:ln>
        </p:spPr>
      </p:pic>
    </p:spTree>
    <p:extLst>
      <p:ext uri="{BB962C8B-B14F-4D97-AF65-F5344CB8AC3E}">
        <p14:creationId xmlns:p14="http://schemas.microsoft.com/office/powerpoint/2010/main" val="171420794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77839" y="906283"/>
            <a:ext cx="2573968" cy="741073"/>
          </a:xfrm>
        </p:spPr>
        <p:txBody>
          <a:bodyPr>
            <a:normAutofit/>
          </a:bodyPr>
          <a:lstStyle/>
          <a:p>
            <a:r>
              <a:rPr lang="it-IT" sz="4500" b="1" dirty="0">
                <a:solidFill>
                  <a:schemeClr val="accent2">
                    <a:lumMod val="75000"/>
                  </a:schemeClr>
                </a:solidFill>
                <a:latin typeface="Times New Roman" panose="02020603050405020304" pitchFamily="18" charset="0"/>
                <a:cs typeface="Times New Roman" panose="02020603050405020304" pitchFamily="18" charset="0"/>
              </a:rPr>
              <a:t>Obiettivi</a:t>
            </a:r>
          </a:p>
        </p:txBody>
      </p:sp>
      <p:sp>
        <p:nvSpPr>
          <p:cNvPr id="4" name="Freccia in giù 3"/>
          <p:cNvSpPr/>
          <p:nvPr/>
        </p:nvSpPr>
        <p:spPr>
          <a:xfrm rot="3117110">
            <a:off x="3900188" y="1614295"/>
            <a:ext cx="416432" cy="1447536"/>
          </a:xfrm>
          <a:prstGeom prst="downArrow">
            <a:avLst>
              <a:gd name="adj1" fmla="val 33460"/>
              <a:gd name="adj2" fmla="val 103630"/>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122217" y="2799761"/>
            <a:ext cx="3048001" cy="1200329"/>
          </a:xfrm>
          <a:prstGeom prst="rect">
            <a:avLst/>
          </a:prstGeom>
          <a:noFill/>
        </p:spPr>
        <p:txBody>
          <a:bodyPr wrap="square" rtlCol="0">
            <a:spAutoFit/>
          </a:bodyPr>
          <a:lstStyle/>
          <a:p>
            <a:pPr algn="just"/>
            <a:r>
              <a:rPr lang="it-IT" dirty="0">
                <a:latin typeface="Times New Roman" panose="02020603050405020304" pitchFamily="18" charset="0"/>
                <a:cs typeface="Times New Roman" panose="02020603050405020304" pitchFamily="18" charset="0"/>
              </a:rPr>
              <a:t>Minore impatto ambientale grazie alla ridotta produzione di rifiuti ed al minore utilizzo di materie prime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478" y="4355388"/>
            <a:ext cx="2162175" cy="1859269"/>
          </a:xfrm>
          <a:prstGeom prst="rect">
            <a:avLst/>
          </a:prstGeom>
          <a:ln>
            <a:solidFill>
              <a:schemeClr val="tx2">
                <a:lumMod val="50000"/>
              </a:schemeClr>
            </a:solidFill>
          </a:ln>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204" y="4355389"/>
            <a:ext cx="2805014" cy="1828800"/>
          </a:xfrm>
          <a:prstGeom prst="rect">
            <a:avLst/>
          </a:prstGeom>
          <a:ln>
            <a:solidFill>
              <a:schemeClr val="tx2">
                <a:lumMod val="50000"/>
              </a:schemeClr>
            </a:solidFill>
          </a:ln>
        </p:spPr>
      </p:pic>
      <p:sp>
        <p:nvSpPr>
          <p:cNvPr id="9" name="Freccia in giù 8"/>
          <p:cNvSpPr/>
          <p:nvPr/>
        </p:nvSpPr>
        <p:spPr>
          <a:xfrm>
            <a:off x="5801290" y="1871809"/>
            <a:ext cx="518277" cy="927952"/>
          </a:xfrm>
          <a:prstGeom prst="downArrow">
            <a:avLst>
              <a:gd name="adj1" fmla="val 23267"/>
              <a:gd name="adj2" fmla="val 64699"/>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4970434" y="2799761"/>
            <a:ext cx="2698265" cy="1200329"/>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Effetti diretti positivi sulla salute ed il benessere delle persone grazie alla diversa gestione dei rifiuti</a:t>
            </a:r>
          </a:p>
        </p:txBody>
      </p:sp>
      <p:pic>
        <p:nvPicPr>
          <p:cNvPr id="11" name="Immagine 10"/>
          <p:cNvPicPr>
            <a:picLocks noChangeAspect="1"/>
          </p:cNvPicPr>
          <p:nvPr/>
        </p:nvPicPr>
        <p:blipFill>
          <a:blip r:embed="rId4"/>
          <a:stretch>
            <a:fillRect/>
          </a:stretch>
        </p:blipFill>
        <p:spPr>
          <a:xfrm rot="15394781">
            <a:off x="7322261" y="1813001"/>
            <a:ext cx="1143995" cy="919795"/>
          </a:xfrm>
          <a:prstGeom prst="rect">
            <a:avLst/>
          </a:prstGeom>
        </p:spPr>
      </p:pic>
      <p:sp>
        <p:nvSpPr>
          <p:cNvPr id="12" name="CasellaDiTesto 11"/>
          <p:cNvSpPr txBox="1"/>
          <p:nvPr/>
        </p:nvSpPr>
        <p:spPr>
          <a:xfrm>
            <a:off x="8098976" y="2799761"/>
            <a:ext cx="3095497" cy="1477328"/>
          </a:xfrm>
          <a:prstGeom prst="rect">
            <a:avLst/>
          </a:prstGeom>
          <a:noFill/>
        </p:spPr>
        <p:txBody>
          <a:bodyPr wrap="square" rtlCol="0">
            <a:spAutoFit/>
          </a:bodyPr>
          <a:lstStyle/>
          <a:p>
            <a:pPr algn="just"/>
            <a:r>
              <a:rPr lang="it-IT" dirty="0">
                <a:latin typeface="Times New Roman" panose="02020603050405020304" pitchFamily="18" charset="0"/>
                <a:cs typeface="Times New Roman" panose="02020603050405020304" pitchFamily="18" charset="0"/>
              </a:rPr>
              <a:t>Forte impatto economico grazie alla creazione di nuovi posti di lavoro e l’immissione di  materie prime seconde sul mercato</a:t>
            </a:r>
          </a:p>
        </p:txBody>
      </p:sp>
      <p:pic>
        <p:nvPicPr>
          <p:cNvPr id="13"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036" y="4355388"/>
            <a:ext cx="2619375" cy="1859269"/>
          </a:xfrm>
          <a:prstGeom prst="rect">
            <a:avLst/>
          </a:prstGeom>
          <a:ln>
            <a:solidFill>
              <a:schemeClr val="tx2">
                <a:lumMod val="50000"/>
              </a:schemeClr>
            </a:solidFill>
          </a:ln>
        </p:spPr>
      </p:pic>
    </p:spTree>
    <p:extLst>
      <p:ext uri="{BB962C8B-B14F-4D97-AF65-F5344CB8AC3E}">
        <p14:creationId xmlns:p14="http://schemas.microsoft.com/office/powerpoint/2010/main" val="1404148075"/>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97275A-973C-4A00-A3D2-13E6712BFB50}"/>
              </a:ext>
            </a:extLst>
          </p:cNvPr>
          <p:cNvSpPr>
            <a:spLocks noGrp="1"/>
          </p:cNvSpPr>
          <p:nvPr>
            <p:ph type="title"/>
          </p:nvPr>
        </p:nvSpPr>
        <p:spPr>
          <a:xfrm>
            <a:off x="2093741" y="964938"/>
            <a:ext cx="8004517" cy="748454"/>
          </a:xfrm>
        </p:spPr>
        <p:txBody>
          <a:bodyPr>
            <a:normAutofit/>
          </a:bodyPr>
          <a:lstStyle/>
          <a:p>
            <a:r>
              <a:rPr lang="it-IT" sz="4500" b="1" dirty="0">
                <a:solidFill>
                  <a:schemeClr val="accent2">
                    <a:lumMod val="75000"/>
                  </a:schemeClr>
                </a:solidFill>
                <a:latin typeface="Times New Roman" panose="02020603050405020304" pitchFamily="18" charset="0"/>
                <a:cs typeface="Times New Roman" panose="02020603050405020304" pitchFamily="18" charset="0"/>
              </a:rPr>
              <a:t>L’Economia Circolare in Europa</a:t>
            </a:r>
          </a:p>
        </p:txBody>
      </p:sp>
      <p:sp>
        <p:nvSpPr>
          <p:cNvPr id="3" name="Segnaposto contenuto 2">
            <a:extLst>
              <a:ext uri="{FF2B5EF4-FFF2-40B4-BE49-F238E27FC236}">
                <a16:creationId xmlns:a16="http://schemas.microsoft.com/office/drawing/2014/main" id="{8F56DF3E-E8EF-44AB-8872-2FF6338A2D91}"/>
              </a:ext>
            </a:extLst>
          </p:cNvPr>
          <p:cNvSpPr>
            <a:spLocks noGrp="1"/>
          </p:cNvSpPr>
          <p:nvPr>
            <p:ph sz="half" idx="1"/>
          </p:nvPr>
        </p:nvSpPr>
        <p:spPr>
          <a:xfrm>
            <a:off x="1097278" y="1845734"/>
            <a:ext cx="4278286" cy="4023360"/>
          </a:xfrm>
        </p:spPr>
        <p:txBody>
          <a:bodyPr>
            <a:normAutofit/>
          </a:bodyPr>
          <a:lstStyle/>
          <a:p>
            <a:pPr algn="just"/>
            <a:r>
              <a:rPr lang="it-IT" sz="2400" dirty="0">
                <a:latin typeface="Times New Roman" panose="02020603050405020304" pitchFamily="18" charset="0"/>
                <a:cs typeface="Times New Roman" panose="02020603050405020304" pitchFamily="18" charset="0"/>
              </a:rPr>
              <a:t>I</a:t>
            </a:r>
            <a:r>
              <a:rPr lang="it-IT" sz="2400" dirty="0">
                <a:solidFill>
                  <a:schemeClr val="tx2">
                    <a:lumMod val="50000"/>
                  </a:schemeClr>
                </a:solidFill>
                <a:latin typeface="Times New Roman" panose="02020603050405020304" pitchFamily="18" charset="0"/>
                <a:cs typeface="Times New Roman" panose="02020603050405020304" pitchFamily="18" charset="0"/>
              </a:rPr>
              <a:t>n Europa fu introdotta nel 2015 con l’approvazione del </a:t>
            </a:r>
            <a:r>
              <a:rPr lang="it-IT" sz="2400" b="1" dirty="0">
                <a:solidFill>
                  <a:schemeClr val="tx2">
                    <a:lumMod val="50000"/>
                  </a:schemeClr>
                </a:solidFill>
                <a:latin typeface="Times New Roman" panose="02020603050405020304" pitchFamily="18" charset="0"/>
                <a:cs typeface="Times New Roman" panose="02020603050405020304" pitchFamily="18" charset="0"/>
              </a:rPr>
              <a:t>«Pacchetto per l’economia circolare» </a:t>
            </a:r>
            <a:r>
              <a:rPr lang="it-IT" sz="2400" dirty="0">
                <a:solidFill>
                  <a:schemeClr val="tx2">
                    <a:lumMod val="50000"/>
                  </a:schemeClr>
                </a:solidFill>
                <a:latin typeface="Times New Roman" panose="02020603050405020304" pitchFamily="18" charset="0"/>
                <a:cs typeface="Times New Roman" panose="02020603050405020304" pitchFamily="18" charset="0"/>
              </a:rPr>
              <a:t> in cui sono dettate normative ed azioni atte ad affrontare l’intera vita del prodotto: dalla produzione e il consumo fino alla gestione dei rifiuti e al mercato delle materie prime secondarie</a:t>
            </a:r>
            <a:r>
              <a:rPr lang="it-IT" sz="2400" dirty="0" smtClean="0">
                <a:solidFill>
                  <a:schemeClr val="tx2">
                    <a:lumMod val="50000"/>
                  </a:schemeClr>
                </a:solidFill>
                <a:latin typeface="Times New Roman" panose="02020603050405020304" pitchFamily="18" charset="0"/>
                <a:cs typeface="Times New Roman" panose="02020603050405020304" pitchFamily="18" charset="0"/>
              </a:rPr>
              <a:t>.</a:t>
            </a:r>
            <a:endParaRPr lang="it-IT" sz="2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 name="Segnaposto contenuto 5">
            <a:extLst>
              <a:ext uri="{FF2B5EF4-FFF2-40B4-BE49-F238E27FC236}">
                <a16:creationId xmlns:a16="http://schemas.microsoft.com/office/drawing/2014/main" id="{3A6A6CD4-DB43-4448-A6D4-F0B53550224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031" b="3896"/>
          <a:stretch/>
        </p:blipFill>
        <p:spPr>
          <a:xfrm>
            <a:off x="6096000" y="1916723"/>
            <a:ext cx="4998722" cy="3024553"/>
          </a:xfrm>
          <a:ln>
            <a:solidFill>
              <a:schemeClr val="tx2">
                <a:lumMod val="50000"/>
              </a:schemeClr>
            </a:solidFill>
          </a:ln>
        </p:spPr>
      </p:pic>
    </p:spTree>
    <p:extLst>
      <p:ext uri="{BB962C8B-B14F-4D97-AF65-F5344CB8AC3E}">
        <p14:creationId xmlns:p14="http://schemas.microsoft.com/office/powerpoint/2010/main" val="51782317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4303" y="933661"/>
            <a:ext cx="5209479" cy="753687"/>
          </a:xfrm>
        </p:spPr>
        <p:txBody>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Il contesto Europeo</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4294967295"/>
          </p:nvPr>
        </p:nvSpPr>
        <p:spPr>
          <a:xfrm>
            <a:off x="346363" y="6328083"/>
            <a:ext cx="4946073" cy="45719"/>
          </a:xfrm>
        </p:spPr>
        <p:txBody>
          <a:bodyPr>
            <a:normAutofit fontScale="25000" lnSpcReduction="20000"/>
          </a:bodyPr>
          <a:lstStyle/>
          <a:p>
            <a:pPr algn="just"/>
            <a:endParaRPr lang="it-IT"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454" y="1846262"/>
            <a:ext cx="7672039" cy="4353815"/>
          </a:xfrm>
          <a:prstGeom prst="rect">
            <a:avLst/>
          </a:prstGeom>
          <a:ln>
            <a:solidFill>
              <a:schemeClr val="tx2">
                <a:lumMod val="50000"/>
              </a:schemeClr>
            </a:solidFill>
          </a:ln>
        </p:spPr>
      </p:pic>
    </p:spTree>
    <p:extLst>
      <p:ext uri="{BB962C8B-B14F-4D97-AF65-F5344CB8AC3E}">
        <p14:creationId xmlns:p14="http://schemas.microsoft.com/office/powerpoint/2010/main" val="22404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1F693-E0B6-44D2-B20C-38F92F900979}"/>
              </a:ext>
            </a:extLst>
          </p:cNvPr>
          <p:cNvSpPr>
            <a:spLocks noGrp="1"/>
          </p:cNvSpPr>
          <p:nvPr>
            <p:ph type="title"/>
          </p:nvPr>
        </p:nvSpPr>
        <p:spPr>
          <a:xfrm>
            <a:off x="3632661" y="898507"/>
            <a:ext cx="5580611" cy="809105"/>
          </a:xfrm>
        </p:spPr>
        <p:txBody>
          <a:bodyPr>
            <a:noAutofit/>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Il panorama Italiano</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F993B967-7628-4F0D-9AA3-B8CCCE1AC206}"/>
              </a:ext>
            </a:extLst>
          </p:cNvPr>
          <p:cNvSpPr>
            <a:spLocks noGrp="1"/>
          </p:cNvSpPr>
          <p:nvPr>
            <p:ph sz="half" idx="4294967295"/>
          </p:nvPr>
        </p:nvSpPr>
        <p:spPr>
          <a:xfrm>
            <a:off x="1274617" y="2746809"/>
            <a:ext cx="4946073" cy="1631228"/>
          </a:xfrm>
        </p:spPr>
        <p:txBody>
          <a:bodyPr/>
          <a:lstStyle/>
          <a:p>
            <a:pPr algn="just"/>
            <a:r>
              <a:rPr lang="it-IT" dirty="0">
                <a:solidFill>
                  <a:schemeClr val="tx2">
                    <a:lumMod val="50000"/>
                  </a:schemeClr>
                </a:solidFill>
                <a:latin typeface="Times New Roman" panose="02020603050405020304" pitchFamily="18" charset="0"/>
                <a:cs typeface="Times New Roman" panose="02020603050405020304" pitchFamily="18" charset="0"/>
              </a:rPr>
              <a:t>Nel confronto tra le prime cinque potenze economiche europee, l’Italia è risultata la nazione con la migliore </a:t>
            </a:r>
            <a:r>
              <a:rPr lang="it-IT" dirty="0" smtClean="0">
                <a:solidFill>
                  <a:schemeClr val="tx2">
                    <a:lumMod val="50000"/>
                  </a:schemeClr>
                </a:solidFill>
                <a:latin typeface="Times New Roman" panose="02020603050405020304" pitchFamily="18" charset="0"/>
                <a:cs typeface="Times New Roman" panose="02020603050405020304" pitchFamily="18" charset="0"/>
              </a:rPr>
              <a:t>performance secondo il rapporto del «</a:t>
            </a:r>
            <a:r>
              <a:rPr lang="it-IT" b="1" dirty="0" err="1" smtClean="0">
                <a:solidFill>
                  <a:schemeClr val="tx2">
                    <a:lumMod val="50000"/>
                  </a:schemeClr>
                </a:solidFill>
                <a:latin typeface="Times New Roman" panose="02020603050405020304" pitchFamily="18" charset="0"/>
                <a:cs typeface="Times New Roman" panose="02020603050405020304" pitchFamily="18" charset="0"/>
              </a:rPr>
              <a:t>Circular</a:t>
            </a:r>
            <a:r>
              <a:rPr lang="it-IT" b="1" dirty="0" smtClean="0">
                <a:solidFill>
                  <a:schemeClr val="tx2">
                    <a:lumMod val="50000"/>
                  </a:schemeClr>
                </a:solidFill>
                <a:latin typeface="Times New Roman" panose="02020603050405020304" pitchFamily="18" charset="0"/>
                <a:cs typeface="Times New Roman" panose="02020603050405020304" pitchFamily="18" charset="0"/>
              </a:rPr>
              <a:t> Economy Network</a:t>
            </a:r>
            <a:r>
              <a:rPr lang="it-IT" dirty="0" smtClean="0">
                <a:solidFill>
                  <a:schemeClr val="tx2">
                    <a:lumMod val="50000"/>
                  </a:schemeClr>
                </a:solidFill>
                <a:latin typeface="Times New Roman" panose="02020603050405020304" pitchFamily="18" charset="0"/>
                <a:cs typeface="Times New Roman" panose="02020603050405020304" pitchFamily="18" charset="0"/>
              </a:rPr>
              <a:t>»</a:t>
            </a:r>
            <a:endParaRPr lang="it-IT"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B7E84BC2-FB41-41A8-AB87-CD0CE7E1E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510" y="2175164"/>
            <a:ext cx="4775342" cy="3048000"/>
          </a:xfrm>
          <a:prstGeom prst="rect">
            <a:avLst/>
          </a:prstGeom>
          <a:ln>
            <a:solidFill>
              <a:schemeClr val="tx2">
                <a:lumMod val="50000"/>
              </a:schemeClr>
            </a:solidFill>
          </a:ln>
        </p:spPr>
      </p:pic>
    </p:spTree>
    <p:extLst>
      <p:ext uri="{BB962C8B-B14F-4D97-AF65-F5344CB8AC3E}">
        <p14:creationId xmlns:p14="http://schemas.microsoft.com/office/powerpoint/2010/main" val="2264308031"/>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65514" y="983673"/>
            <a:ext cx="5539047" cy="725978"/>
          </a:xfrm>
        </p:spPr>
        <p:txBody>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Il panorama Italiano</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302024" y="1978967"/>
            <a:ext cx="5733013" cy="4023360"/>
          </a:xfrm>
        </p:spPr>
        <p:txBody>
          <a:bodyPr/>
          <a:lstStyle/>
          <a:p>
            <a:pPr algn="just">
              <a:buClr>
                <a:srgbClr val="00B050"/>
              </a:buClr>
              <a:buFont typeface="Wingdings" panose="05000000000000000000" pitchFamily="2" charset="2"/>
              <a:buChar char="§"/>
            </a:pPr>
            <a:r>
              <a:rPr lang="it-IT" dirty="0" smtClean="0">
                <a:solidFill>
                  <a:srgbClr val="00B050"/>
                </a:solidFill>
                <a:latin typeface="Times New Roman" panose="02020603050405020304" pitchFamily="18" charset="0"/>
                <a:cs typeface="Times New Roman" panose="02020603050405020304" pitchFamily="18" charset="0"/>
              </a:rPr>
              <a:t> </a:t>
            </a:r>
            <a:r>
              <a:rPr lang="it-IT" sz="1800" u="sng" dirty="0" smtClean="0">
                <a:solidFill>
                  <a:srgbClr val="00B050"/>
                </a:solidFill>
                <a:latin typeface="Times New Roman" panose="02020603050405020304" pitchFamily="18" charset="0"/>
                <a:cs typeface="Times New Roman" panose="02020603050405020304" pitchFamily="18" charset="0"/>
              </a:rPr>
              <a:t>Produzione</a:t>
            </a:r>
            <a:r>
              <a:rPr lang="it-IT" sz="1800" dirty="0">
                <a:solidFill>
                  <a:srgbClr val="00B050"/>
                </a:solidFill>
                <a:latin typeface="Times New Roman" panose="02020603050405020304" pitchFamily="18" charset="0"/>
                <a:cs typeface="Times New Roman" panose="02020603050405020304" pitchFamily="18" charset="0"/>
              </a:rPr>
              <a:t>: </a:t>
            </a:r>
            <a:r>
              <a:rPr lang="it-IT" sz="1800" dirty="0">
                <a:solidFill>
                  <a:schemeClr val="tx2">
                    <a:lumMod val="50000"/>
                  </a:schemeClr>
                </a:solidFill>
                <a:latin typeface="Times New Roman" panose="02020603050405020304" pitchFamily="18" charset="0"/>
                <a:cs typeface="Times New Roman" panose="02020603050405020304" pitchFamily="18" charset="0"/>
              </a:rPr>
              <a:t>l’Italia si pone al primo posto </a:t>
            </a:r>
            <a:r>
              <a:rPr lang="it-IT" sz="1800" dirty="0" smtClean="0">
                <a:solidFill>
                  <a:schemeClr val="tx2">
                    <a:lumMod val="50000"/>
                  </a:schemeClr>
                </a:solidFill>
                <a:latin typeface="Times New Roman" panose="02020603050405020304" pitchFamily="18" charset="0"/>
                <a:cs typeface="Times New Roman" panose="02020603050405020304" pitchFamily="18" charset="0"/>
              </a:rPr>
              <a:t>con ottime performance nel campo della produttività delle risorse e della quota di energia rinnovabile e meno buone nel campo della produzione complessiva dei rifiuti in cui si posiziona all’ultimo posto.</a:t>
            </a:r>
            <a:endParaRPr lang="it-IT" sz="1800" u="sng"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9345" y="1845735"/>
            <a:ext cx="5334000" cy="1714883"/>
          </a:xfrm>
          <a:ln>
            <a:solidFill>
              <a:schemeClr val="tx2">
                <a:lumMod val="50000"/>
              </a:schemeClr>
            </a:solidFill>
          </a:ln>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 y="3990647"/>
            <a:ext cx="5633256" cy="1620444"/>
          </a:xfrm>
          <a:prstGeom prst="rect">
            <a:avLst/>
          </a:prstGeom>
          <a:ln>
            <a:solidFill>
              <a:schemeClr val="tx2">
                <a:lumMod val="50000"/>
              </a:schemeClr>
            </a:solidFill>
          </a:ln>
        </p:spPr>
      </p:pic>
      <p:sp>
        <p:nvSpPr>
          <p:cNvPr id="7" name="CasellaDiTesto 6"/>
          <p:cNvSpPr txBox="1"/>
          <p:nvPr/>
        </p:nvSpPr>
        <p:spPr>
          <a:xfrm>
            <a:off x="6335998" y="4240028"/>
            <a:ext cx="5537347" cy="923330"/>
          </a:xfrm>
          <a:prstGeom prst="rect">
            <a:avLst/>
          </a:prstGeom>
          <a:noFill/>
        </p:spPr>
        <p:txBody>
          <a:bodyPr wrap="square" rtlCol="0">
            <a:spAutoFit/>
          </a:bodyPr>
          <a:lstStyle/>
          <a:p>
            <a:pPr marL="285750" indent="-285750" algn="just">
              <a:buClr>
                <a:srgbClr val="00B050"/>
              </a:buClr>
              <a:buFont typeface="Wingdings" panose="05000000000000000000" pitchFamily="2" charset="2"/>
              <a:buChar char="§"/>
            </a:pPr>
            <a:r>
              <a:rPr lang="it-IT" u="sng" dirty="0" smtClean="0">
                <a:solidFill>
                  <a:srgbClr val="00B050"/>
                </a:solidFill>
                <a:latin typeface="Times New Roman" panose="02020603050405020304" pitchFamily="18" charset="0"/>
                <a:cs typeface="Times New Roman" panose="02020603050405020304" pitchFamily="18" charset="0"/>
              </a:rPr>
              <a:t>Consumo</a:t>
            </a:r>
            <a:r>
              <a:rPr lang="it-IT" dirty="0" smtClean="0">
                <a:solidFill>
                  <a:srgbClr val="00B050"/>
                </a:solidFill>
                <a:latin typeface="Times New Roman" panose="02020603050405020304" pitchFamily="18" charset="0"/>
                <a:cs typeface="Times New Roman" panose="02020603050405020304" pitchFamily="18" charset="0"/>
              </a:rPr>
              <a:t>: </a:t>
            </a:r>
            <a:r>
              <a:rPr lang="it-IT" dirty="0" smtClean="0">
                <a:solidFill>
                  <a:schemeClr val="tx2">
                    <a:lumMod val="50000"/>
                  </a:schemeClr>
                </a:solidFill>
                <a:latin typeface="Times New Roman" panose="02020603050405020304" pitchFamily="18" charset="0"/>
                <a:cs typeface="Times New Roman" panose="02020603050405020304" pitchFamily="18" charset="0"/>
              </a:rPr>
              <a:t>L’Italia si pone al terzo posto con buone performance nel campo dell’energia rinnovabile consumata per uso domestico </a:t>
            </a:r>
            <a:endParaRPr lang="it-IT" u="sng"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50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8D37C-54E6-467E-886A-BEE1AD09A796}"/>
              </a:ext>
            </a:extLst>
          </p:cNvPr>
          <p:cNvSpPr>
            <a:spLocks noGrp="1"/>
          </p:cNvSpPr>
          <p:nvPr>
            <p:ph type="title"/>
          </p:nvPr>
        </p:nvSpPr>
        <p:spPr>
          <a:xfrm>
            <a:off x="2216726" y="872836"/>
            <a:ext cx="7980219" cy="864524"/>
          </a:xfrm>
        </p:spPr>
        <p:txBody>
          <a:bodyPr/>
          <a:lstStyle/>
          <a:p>
            <a:r>
              <a:rPr lang="it-IT" b="1" dirty="0" smtClean="0">
                <a:solidFill>
                  <a:schemeClr val="accent2">
                    <a:lumMod val="75000"/>
                  </a:schemeClr>
                </a:solidFill>
                <a:latin typeface="Times New Roman" panose="02020603050405020304" pitchFamily="18" charset="0"/>
              </a:rPr>
              <a:t>La gestione dei rifiuti in Italia</a:t>
            </a:r>
            <a:endParaRPr lang="it-IT" b="1" dirty="0">
              <a:solidFill>
                <a:schemeClr val="accent2">
                  <a:lumMod val="75000"/>
                </a:schemeClr>
              </a:solidFill>
              <a:latin typeface="Times New Roman" panose="02020603050405020304" pitchFamily="18" charset="0"/>
            </a:endParaRPr>
          </a:p>
        </p:txBody>
      </p:sp>
      <p:sp>
        <p:nvSpPr>
          <p:cNvPr id="3" name="Segnaposto contenuto 2"/>
          <p:cNvSpPr>
            <a:spLocks noGrp="1"/>
          </p:cNvSpPr>
          <p:nvPr>
            <p:ph sz="half" idx="1"/>
          </p:nvPr>
        </p:nvSpPr>
        <p:spPr>
          <a:xfrm>
            <a:off x="221673" y="1845735"/>
            <a:ext cx="5813364" cy="4023360"/>
          </a:xfrm>
        </p:spPr>
        <p:txBody>
          <a:bodyPr>
            <a:normAutofit/>
          </a:bodyPr>
          <a:lstStyle/>
          <a:p>
            <a:pPr marL="0" indent="0">
              <a:buNone/>
            </a:pPr>
            <a:r>
              <a:rPr lang="it-IT" b="1" dirty="0">
                <a:latin typeface="Times New Roman" panose="02020603050405020304" pitchFamily="18" charset="0"/>
              </a:rPr>
              <a:t> </a:t>
            </a:r>
            <a:r>
              <a:rPr lang="it-IT" b="1" dirty="0" smtClean="0">
                <a:latin typeface="Times New Roman" panose="02020603050405020304" pitchFamily="18" charset="0"/>
              </a:rPr>
              <a:t>           </a:t>
            </a:r>
          </a:p>
          <a:p>
            <a:endParaRPr lang="it-IT" dirty="0">
              <a:latin typeface="Times New Roman" panose="02020603050405020304" pitchFamily="18" charset="0"/>
            </a:endParaRPr>
          </a:p>
        </p:txBody>
      </p:sp>
      <p:sp>
        <p:nvSpPr>
          <p:cNvPr id="4" name="Segnaposto contenuto 3"/>
          <p:cNvSpPr>
            <a:spLocks noGrp="1"/>
          </p:cNvSpPr>
          <p:nvPr>
            <p:ph sz="half" idx="2"/>
          </p:nvPr>
        </p:nvSpPr>
        <p:spPr>
          <a:xfrm>
            <a:off x="6761057" y="1900771"/>
            <a:ext cx="5127289" cy="2623294"/>
          </a:xfrm>
        </p:spPr>
        <p:txBody>
          <a:bodyPr>
            <a:normAutofit/>
          </a:bodyPr>
          <a:lstStyle/>
          <a:p>
            <a:pPr algn="just"/>
            <a:r>
              <a:rPr lang="it-IT" dirty="0" smtClean="0">
                <a:solidFill>
                  <a:schemeClr val="tx1"/>
                </a:solidFill>
                <a:latin typeface="Times New Roman" panose="02020603050405020304" pitchFamily="18" charset="0"/>
                <a:cs typeface="Times New Roman" panose="02020603050405020304" pitchFamily="18" charset="0"/>
              </a:rPr>
              <a:t>L’Italia, nel confronto con le cinque maggiori potenze europee, si classifica al primo posto per quanto riguarda la gestione dei rifiuti con ottime performance nell’ambito del riciclo, ma meno buone per quanto riguarda lo smaltimento in discarica.</a:t>
            </a:r>
            <a:endParaRPr lang="it-IT"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Rettangolo arrotondato 6"/>
          <p:cNvSpPr/>
          <p:nvPr/>
        </p:nvSpPr>
        <p:spPr>
          <a:xfrm>
            <a:off x="2194687" y="2249832"/>
            <a:ext cx="1939637" cy="415636"/>
          </a:xfrm>
          <a:prstGeom prst="roundRect">
            <a:avLst/>
          </a:prstGeom>
          <a:ln>
            <a:solidFill>
              <a:schemeClr val="tx2">
                <a:lumMod val="50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it-IT" b="1" dirty="0" smtClean="0">
                <a:ln w="0"/>
                <a:solidFill>
                  <a:sysClr val="windowText" lastClr="000000"/>
                </a:solidFill>
                <a:effectLst>
                  <a:outerShdw blurRad="50800" dist="38100" dir="8100000" algn="tr" rotWithShape="0">
                    <a:prstClr val="black">
                      <a:alpha val="40000"/>
                    </a:prstClr>
                  </a:outerShdw>
                </a:effectLst>
                <a:cs typeface="Times New Roman" panose="02020603050405020304" pitchFamily="18" charset="0"/>
              </a:rPr>
              <a:t>RIFIUTI</a:t>
            </a:r>
            <a:endParaRPr lang="it-IT" b="1" dirty="0">
              <a:ln w="0"/>
              <a:solidFill>
                <a:sysClr val="windowText" lastClr="000000"/>
              </a:solidFill>
              <a:effectLst>
                <a:outerShdw blurRad="50800" dist="38100" dir="8100000" algn="tr" rotWithShape="0">
                  <a:prstClr val="black">
                    <a:alpha val="40000"/>
                  </a:prstClr>
                </a:outerShdw>
              </a:effectLst>
              <a:cs typeface="Times New Roman" panose="02020603050405020304" pitchFamily="18" charset="0"/>
            </a:endParaRPr>
          </a:p>
        </p:txBody>
      </p:sp>
      <p:cxnSp>
        <p:nvCxnSpPr>
          <p:cNvPr id="9" name="Connettore 2 8"/>
          <p:cNvCxnSpPr/>
          <p:nvPr/>
        </p:nvCxnSpPr>
        <p:spPr>
          <a:xfrm flipH="1">
            <a:off x="2215470" y="2971346"/>
            <a:ext cx="935184" cy="604793"/>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612797" y="2602459"/>
            <a:ext cx="3380509" cy="461665"/>
          </a:xfrm>
          <a:prstGeom prst="rect">
            <a:avLst/>
          </a:prstGeom>
          <a:noFill/>
        </p:spPr>
        <p:txBody>
          <a:bodyPr wrap="square" rtlCol="0">
            <a:spAutoFit/>
          </a:bodyPr>
          <a:lstStyle/>
          <a:p>
            <a:r>
              <a:rPr lang="it-IT" sz="2400" b="1" u="sng" dirty="0" smtClean="0">
                <a:solidFill>
                  <a:schemeClr val="accent2">
                    <a:lumMod val="75000"/>
                  </a:schemeClr>
                </a:solidFill>
              </a:rPr>
              <a:t>Si distinguono in base a</a:t>
            </a:r>
            <a:endParaRPr lang="it-IT" sz="2400" b="1" u="sng" dirty="0">
              <a:solidFill>
                <a:schemeClr val="accent2">
                  <a:lumMod val="75000"/>
                </a:schemeClr>
              </a:solidFill>
            </a:endParaRPr>
          </a:p>
        </p:txBody>
      </p:sp>
      <p:sp>
        <p:nvSpPr>
          <p:cNvPr id="18" name="Rettangolo arrotondato 17"/>
          <p:cNvSpPr/>
          <p:nvPr/>
        </p:nvSpPr>
        <p:spPr>
          <a:xfrm>
            <a:off x="615268" y="3596773"/>
            <a:ext cx="1593272" cy="374073"/>
          </a:xfrm>
          <a:prstGeom prst="roundRect">
            <a:avLst/>
          </a:prstGeom>
          <a:ln>
            <a:solidFill>
              <a:schemeClr val="accent2">
                <a:lumMod val="50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it-IT" b="1" dirty="0" smtClean="0">
                <a:solidFill>
                  <a:schemeClr val="tx1"/>
                </a:solidFill>
                <a:effectLst>
                  <a:outerShdw blurRad="50800" dist="38100" dir="2700000" algn="tl" rotWithShape="0">
                    <a:prstClr val="black">
                      <a:alpha val="40000"/>
                    </a:prstClr>
                  </a:outerShdw>
                </a:effectLst>
              </a:rPr>
              <a:t>PROVENIENZA</a:t>
            </a:r>
            <a:endParaRPr lang="it-IT" b="1" dirty="0">
              <a:solidFill>
                <a:schemeClr val="tx1"/>
              </a:solidFill>
              <a:effectLst>
                <a:outerShdw blurRad="50800" dist="38100" dir="2700000" algn="tl" rotWithShape="0">
                  <a:prstClr val="black">
                    <a:alpha val="40000"/>
                  </a:prstClr>
                </a:outerShdw>
              </a:effectLst>
            </a:endParaRPr>
          </a:p>
        </p:txBody>
      </p:sp>
      <p:cxnSp>
        <p:nvCxnSpPr>
          <p:cNvPr id="21" name="Connettore 2 20"/>
          <p:cNvCxnSpPr/>
          <p:nvPr/>
        </p:nvCxnSpPr>
        <p:spPr>
          <a:xfrm>
            <a:off x="3150653" y="2971346"/>
            <a:ext cx="911630" cy="604793"/>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ttangolo arrotondato 22"/>
          <p:cNvSpPr/>
          <p:nvPr/>
        </p:nvSpPr>
        <p:spPr>
          <a:xfrm>
            <a:off x="4033112" y="3576139"/>
            <a:ext cx="1601588" cy="394707"/>
          </a:xfrm>
          <a:prstGeom prst="roundRect">
            <a:avLst/>
          </a:prstGeom>
          <a:ln>
            <a:solidFill>
              <a:schemeClr val="accent2">
                <a:lumMod val="50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it-IT" b="1" dirty="0" smtClean="0">
                <a:solidFill>
                  <a:schemeClr val="tx1"/>
                </a:solidFill>
                <a:effectLst>
                  <a:outerShdw blurRad="50800" dist="38100" dir="2700000" algn="tl" rotWithShape="0">
                    <a:prstClr val="black">
                      <a:alpha val="40000"/>
                    </a:prstClr>
                  </a:outerShdw>
                </a:effectLst>
              </a:rPr>
              <a:t>PERICOLOSITÀ</a:t>
            </a:r>
            <a:endParaRPr lang="it-IT" b="1" dirty="0">
              <a:solidFill>
                <a:schemeClr val="tx1"/>
              </a:solidFill>
              <a:effectLst>
                <a:outerShdw blurRad="50800" dist="38100" dir="2700000" algn="tl" rotWithShape="0">
                  <a:prstClr val="black">
                    <a:alpha val="40000"/>
                  </a:prstClr>
                </a:outerShdw>
              </a:effectLst>
            </a:endParaRPr>
          </a:p>
        </p:txBody>
      </p:sp>
      <p:pic>
        <p:nvPicPr>
          <p:cNvPr id="28" name="Immagine 27"/>
          <p:cNvPicPr>
            <a:picLocks noChangeAspect="1"/>
          </p:cNvPicPr>
          <p:nvPr/>
        </p:nvPicPr>
        <p:blipFill>
          <a:blip r:embed="rId2"/>
          <a:stretch>
            <a:fillRect/>
          </a:stretch>
        </p:blipFill>
        <p:spPr>
          <a:xfrm>
            <a:off x="4198311" y="4079221"/>
            <a:ext cx="960992" cy="793904"/>
          </a:xfrm>
          <a:prstGeom prst="rect">
            <a:avLst/>
          </a:prstGeom>
        </p:spPr>
      </p:pic>
      <p:pic>
        <p:nvPicPr>
          <p:cNvPr id="29" name="Immagine 28"/>
          <p:cNvPicPr>
            <a:picLocks noChangeAspect="1"/>
          </p:cNvPicPr>
          <p:nvPr/>
        </p:nvPicPr>
        <p:blipFill>
          <a:blip r:embed="rId2"/>
          <a:stretch>
            <a:fillRect/>
          </a:stretch>
        </p:blipFill>
        <p:spPr>
          <a:xfrm>
            <a:off x="960761" y="4068801"/>
            <a:ext cx="902286" cy="701101"/>
          </a:xfrm>
          <a:prstGeom prst="rect">
            <a:avLst/>
          </a:prstGeom>
        </p:spPr>
      </p:pic>
      <p:sp>
        <p:nvSpPr>
          <p:cNvPr id="30" name="Rettangolo arrotondato 29"/>
          <p:cNvSpPr/>
          <p:nvPr/>
        </p:nvSpPr>
        <p:spPr>
          <a:xfrm>
            <a:off x="177595" y="4763769"/>
            <a:ext cx="1080654" cy="320848"/>
          </a:xfrm>
          <a:prstGeom prst="roundRect">
            <a:avLst/>
          </a:prstGeom>
          <a:ln>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it-IT" b="1" dirty="0" smtClean="0">
                <a:solidFill>
                  <a:schemeClr val="tx1"/>
                </a:solidFill>
              </a:rPr>
              <a:t>URBANI</a:t>
            </a:r>
            <a:endParaRPr lang="it-IT" b="1" dirty="0">
              <a:solidFill>
                <a:schemeClr val="tx1"/>
              </a:solidFill>
            </a:endParaRPr>
          </a:p>
        </p:txBody>
      </p:sp>
      <p:sp>
        <p:nvSpPr>
          <p:cNvPr id="31" name="Rettangolo arrotondato 30"/>
          <p:cNvSpPr/>
          <p:nvPr/>
        </p:nvSpPr>
        <p:spPr>
          <a:xfrm>
            <a:off x="1612797" y="4780322"/>
            <a:ext cx="1205346" cy="320848"/>
          </a:xfrm>
          <a:prstGeom prst="roundRect">
            <a:avLst/>
          </a:prstGeom>
          <a:ln>
            <a:solidFill>
              <a:schemeClr val="accent2">
                <a:lumMod val="50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effectLst>
                  <a:outerShdw blurRad="50800" dist="38100" dir="2700000" algn="tl" rotWithShape="0">
                    <a:prstClr val="black">
                      <a:alpha val="40000"/>
                    </a:prstClr>
                  </a:outerShdw>
                </a:effectLst>
              </a:rPr>
              <a:t>SPECIALI</a:t>
            </a:r>
            <a:endParaRPr lang="it-IT" b="1" dirty="0">
              <a:solidFill>
                <a:schemeClr val="tx1"/>
              </a:solidFill>
              <a:effectLst>
                <a:outerShdw blurRad="50800" dist="38100" dir="2700000" algn="tl" rotWithShape="0">
                  <a:prstClr val="black">
                    <a:alpha val="40000"/>
                  </a:prstClr>
                </a:outerShdw>
              </a:effectLst>
            </a:endParaRPr>
          </a:p>
        </p:txBody>
      </p:sp>
      <p:sp>
        <p:nvSpPr>
          <p:cNvPr id="34" name="Rettangolo arrotondato 33"/>
          <p:cNvSpPr/>
          <p:nvPr/>
        </p:nvSpPr>
        <p:spPr>
          <a:xfrm>
            <a:off x="3184622" y="4780322"/>
            <a:ext cx="1383453" cy="320848"/>
          </a:xfrm>
          <a:prstGeom prst="roundRect">
            <a:avLst/>
          </a:prstGeom>
          <a:ln>
            <a:solidFill>
              <a:schemeClr val="accent2">
                <a:lumMod val="50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effectLst>
                  <a:outerShdw blurRad="38100" dist="38100" dir="2700000" algn="tl">
                    <a:srgbClr val="000000">
                      <a:alpha val="43137"/>
                    </a:srgbClr>
                  </a:outerShdw>
                </a:effectLst>
              </a:rPr>
              <a:t>PERICOLOSI</a:t>
            </a:r>
            <a:endParaRPr lang="it-IT" b="1" dirty="0">
              <a:solidFill>
                <a:schemeClr val="tx1"/>
              </a:solidFill>
              <a:effectLst>
                <a:outerShdw blurRad="38100" dist="38100" dir="2700000" algn="tl">
                  <a:srgbClr val="000000">
                    <a:alpha val="43137"/>
                  </a:srgbClr>
                </a:outerShdw>
              </a:effectLst>
            </a:endParaRPr>
          </a:p>
        </p:txBody>
      </p:sp>
      <p:sp>
        <p:nvSpPr>
          <p:cNvPr id="37" name="Rettangolo arrotondato 36"/>
          <p:cNvSpPr/>
          <p:nvPr/>
        </p:nvSpPr>
        <p:spPr>
          <a:xfrm>
            <a:off x="4678807" y="4780321"/>
            <a:ext cx="1356230" cy="571868"/>
          </a:xfrm>
          <a:prstGeom prst="roundRect">
            <a:avLst/>
          </a:prstGeom>
          <a:ln>
            <a:solidFill>
              <a:schemeClr val="accent2">
                <a:lumMod val="50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it-IT" b="1" dirty="0" smtClean="0">
                <a:solidFill>
                  <a:schemeClr val="tx1"/>
                </a:solidFill>
                <a:effectLst>
                  <a:outerShdw blurRad="50800" dist="38100" dir="2700000" algn="tl" rotWithShape="0">
                    <a:prstClr val="black">
                      <a:alpha val="40000"/>
                    </a:prstClr>
                  </a:outerShdw>
                </a:effectLst>
              </a:rPr>
              <a:t>NON PERICOLOSI</a:t>
            </a:r>
            <a:endParaRPr lang="it-IT" b="1" dirty="0">
              <a:solidFill>
                <a:schemeClr val="tx1"/>
              </a:solidFill>
              <a:effectLst>
                <a:outerShdw blurRad="50800" dist="38100" dir="2700000" algn="tl" rotWithShape="0">
                  <a:prstClr val="black">
                    <a:alpha val="40000"/>
                  </a:prstClr>
                </a:outerShdw>
              </a:effectLst>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339" y="3857415"/>
            <a:ext cx="4985007" cy="1787237"/>
          </a:xfrm>
          <a:prstGeom prst="rect">
            <a:avLst/>
          </a:prstGeom>
          <a:ln>
            <a:solidFill>
              <a:schemeClr val="tx2">
                <a:lumMod val="50000"/>
              </a:schemeClr>
            </a:solidFill>
          </a:ln>
        </p:spPr>
      </p:pic>
    </p:spTree>
    <p:extLst>
      <p:ext uri="{BB962C8B-B14F-4D97-AF65-F5344CB8AC3E}">
        <p14:creationId xmlns:p14="http://schemas.microsoft.com/office/powerpoint/2010/main" val="3469555457"/>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43E4D2-2309-48D9-8DD8-4AD9969ADE95}"/>
              </a:ext>
            </a:extLst>
          </p:cNvPr>
          <p:cNvSpPr>
            <a:spLocks noGrp="1"/>
          </p:cNvSpPr>
          <p:nvPr>
            <p:ph type="title"/>
          </p:nvPr>
        </p:nvSpPr>
        <p:spPr>
          <a:xfrm>
            <a:off x="2937164" y="955964"/>
            <a:ext cx="6082145" cy="781396"/>
          </a:xfrm>
        </p:spPr>
        <p:txBody>
          <a:bodyPr/>
          <a:lstStyle/>
          <a:p>
            <a:r>
              <a:rPr lang="it-IT" b="1" dirty="0" smtClean="0">
                <a:solidFill>
                  <a:schemeClr val="accent2">
                    <a:lumMod val="75000"/>
                  </a:schemeClr>
                </a:solidFill>
                <a:latin typeface="Times New Roman" panose="02020603050405020304" pitchFamily="18" charset="0"/>
                <a:cs typeface="Times New Roman" panose="02020603050405020304" pitchFamily="18" charset="0"/>
              </a:rPr>
              <a:t>La gerarchia dei rifiuti</a:t>
            </a:r>
            <a:endParaRPr lang="it-IT"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1145768" y="1346662"/>
            <a:ext cx="4832468" cy="4522431"/>
          </a:xfrm>
        </p:spPr>
        <p:txBody>
          <a:bodyPr/>
          <a:lstStyle/>
          <a:p>
            <a:pPr marL="0" indent="0">
              <a:buClr>
                <a:schemeClr val="accent2">
                  <a:lumMod val="50000"/>
                </a:schemeClr>
              </a:buClr>
              <a:buNone/>
            </a:pPr>
            <a:endParaRPr lang="it-IT" dirty="0" smtClean="0">
              <a:solidFill>
                <a:srgbClr val="00B050"/>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Wingdings" panose="05000000000000000000" pitchFamily="2" charset="2"/>
              <a:buChar char="§"/>
            </a:pPr>
            <a:r>
              <a:rPr lang="it-IT" b="1" u="sng" dirty="0" smtClean="0">
                <a:solidFill>
                  <a:srgbClr val="00B050"/>
                </a:solidFill>
                <a:latin typeface="Times New Roman" panose="02020603050405020304" pitchFamily="18" charset="0"/>
                <a:cs typeface="Times New Roman" panose="02020603050405020304" pitchFamily="18" charset="0"/>
              </a:rPr>
              <a:t>Prevenzione</a:t>
            </a:r>
            <a:r>
              <a:rPr lang="it-IT" dirty="0" smtClean="0">
                <a:solidFill>
                  <a:srgbClr val="00B050"/>
                </a:solidFill>
                <a:latin typeface="Times New Roman" panose="02020603050405020304" pitchFamily="18" charset="0"/>
                <a:cs typeface="Times New Roman" panose="02020603050405020304" pitchFamily="18" charset="0"/>
              </a:rPr>
              <a:t>: </a:t>
            </a:r>
            <a:r>
              <a:rPr lang="it-IT" sz="1800" dirty="0" smtClean="0">
                <a:solidFill>
                  <a:schemeClr val="tx2">
                    <a:lumMod val="50000"/>
                  </a:schemeClr>
                </a:solidFill>
                <a:latin typeface="Times New Roman" panose="02020603050405020304" pitchFamily="18" charset="0"/>
                <a:cs typeface="Times New Roman" panose="02020603050405020304" pitchFamily="18" charset="0"/>
              </a:rPr>
              <a:t>Misure prese prima che il prodotto         diventi rifiuto</a:t>
            </a:r>
          </a:p>
          <a:p>
            <a:pPr algn="just">
              <a:buClr>
                <a:schemeClr val="accent2">
                  <a:lumMod val="50000"/>
                </a:schemeClr>
              </a:buClr>
              <a:buFont typeface="Wingdings" panose="05000000000000000000" pitchFamily="2" charset="2"/>
              <a:buChar char="§"/>
            </a:pPr>
            <a:r>
              <a:rPr lang="it-IT" sz="1800" dirty="0">
                <a:solidFill>
                  <a:schemeClr val="tx2">
                    <a:lumMod val="50000"/>
                  </a:schemeClr>
                </a:solidFill>
                <a:latin typeface="Times New Roman" panose="02020603050405020304" pitchFamily="18" charset="0"/>
                <a:cs typeface="Times New Roman" panose="02020603050405020304" pitchFamily="18" charset="0"/>
              </a:rPr>
              <a:t> </a:t>
            </a:r>
            <a:r>
              <a:rPr lang="it-IT" b="1" u="sng" dirty="0" smtClean="0">
                <a:solidFill>
                  <a:srgbClr val="00B050"/>
                </a:solidFill>
                <a:latin typeface="Times New Roman" panose="02020603050405020304" pitchFamily="18" charset="0"/>
                <a:cs typeface="Times New Roman" panose="02020603050405020304" pitchFamily="18" charset="0"/>
              </a:rPr>
              <a:t>Riutilizzo</a:t>
            </a:r>
            <a:r>
              <a:rPr lang="it-IT" dirty="0" smtClean="0">
                <a:solidFill>
                  <a:srgbClr val="00B050"/>
                </a:solidFill>
                <a:latin typeface="Times New Roman" panose="02020603050405020304" pitchFamily="18" charset="0"/>
                <a:cs typeface="Times New Roman" panose="02020603050405020304" pitchFamily="18" charset="0"/>
              </a:rPr>
              <a:t>:</a:t>
            </a:r>
            <a:r>
              <a:rPr lang="it-IT" b="1" dirty="0" smtClean="0">
                <a:solidFill>
                  <a:srgbClr val="00B050"/>
                </a:solidFill>
                <a:latin typeface="Times New Roman" panose="02020603050405020304" pitchFamily="18" charset="0"/>
                <a:cs typeface="Times New Roman" panose="02020603050405020304" pitchFamily="18" charset="0"/>
              </a:rPr>
              <a:t> </a:t>
            </a:r>
            <a:r>
              <a:rPr lang="it-IT" sz="1800" dirty="0" smtClean="0">
                <a:solidFill>
                  <a:schemeClr val="tx2">
                    <a:lumMod val="50000"/>
                  </a:schemeClr>
                </a:solidFill>
                <a:latin typeface="Times New Roman" panose="02020603050405020304" pitchFamily="18" charset="0"/>
                <a:cs typeface="Times New Roman" panose="02020603050405020304" pitchFamily="18" charset="0"/>
              </a:rPr>
              <a:t>Operazioni attraverso cui i prodotti vengono reimpiegati per la stessa funzione per cui erano stati concepiti </a:t>
            </a:r>
          </a:p>
          <a:p>
            <a:pPr algn="just">
              <a:buClr>
                <a:schemeClr val="accent2">
                  <a:lumMod val="50000"/>
                </a:schemeClr>
              </a:buClr>
              <a:buFont typeface="Wingdings" panose="05000000000000000000" pitchFamily="2" charset="2"/>
              <a:buChar char="§"/>
            </a:pPr>
            <a:r>
              <a:rPr lang="it-IT" sz="1800" dirty="0">
                <a:solidFill>
                  <a:schemeClr val="tx2">
                    <a:lumMod val="50000"/>
                  </a:schemeClr>
                </a:solidFill>
                <a:latin typeface="Times New Roman" panose="02020603050405020304" pitchFamily="18" charset="0"/>
                <a:cs typeface="Times New Roman" panose="02020603050405020304" pitchFamily="18" charset="0"/>
              </a:rPr>
              <a:t> </a:t>
            </a:r>
            <a:r>
              <a:rPr lang="it-IT" b="1" u="sng" dirty="0" smtClean="0">
                <a:solidFill>
                  <a:srgbClr val="00B050"/>
                </a:solidFill>
                <a:latin typeface="Times New Roman" panose="02020603050405020304" pitchFamily="18" charset="0"/>
                <a:cs typeface="Times New Roman" panose="02020603050405020304" pitchFamily="18" charset="0"/>
              </a:rPr>
              <a:t>Riciclo</a:t>
            </a:r>
            <a:r>
              <a:rPr lang="it-IT" sz="1800" dirty="0" smtClean="0">
                <a:solidFill>
                  <a:srgbClr val="00B050"/>
                </a:solidFill>
                <a:latin typeface="Times New Roman" panose="02020603050405020304" pitchFamily="18" charset="0"/>
                <a:cs typeface="Times New Roman" panose="02020603050405020304" pitchFamily="18" charset="0"/>
              </a:rPr>
              <a:t>:</a:t>
            </a:r>
            <a:r>
              <a:rPr lang="it-IT" sz="1800" b="1" dirty="0" smtClean="0">
                <a:solidFill>
                  <a:srgbClr val="00B050"/>
                </a:solidFill>
                <a:latin typeface="Times New Roman" panose="02020603050405020304" pitchFamily="18" charset="0"/>
                <a:cs typeface="Times New Roman" panose="02020603050405020304" pitchFamily="18" charset="0"/>
              </a:rPr>
              <a:t> </a:t>
            </a:r>
            <a:r>
              <a:rPr lang="it-IT" sz="1800" dirty="0" smtClean="0">
                <a:solidFill>
                  <a:schemeClr val="tx2">
                    <a:lumMod val="50000"/>
                  </a:schemeClr>
                </a:solidFill>
                <a:latin typeface="Times New Roman" panose="02020603050405020304" pitchFamily="18" charset="0"/>
                <a:cs typeface="Times New Roman" panose="02020603050405020304" pitchFamily="18" charset="0"/>
              </a:rPr>
              <a:t>Operazioni atte al recupero dei rifiuti trasformandoli in prodotti utilizzabili per la loro funzione originaria o altri fini</a:t>
            </a:r>
          </a:p>
          <a:p>
            <a:pPr algn="just">
              <a:buClr>
                <a:schemeClr val="accent2">
                  <a:lumMod val="50000"/>
                </a:schemeClr>
              </a:buClr>
              <a:buFont typeface="Wingdings" panose="05000000000000000000" pitchFamily="2" charset="2"/>
              <a:buChar char="§"/>
            </a:pPr>
            <a:r>
              <a:rPr lang="it-IT" sz="1800" dirty="0">
                <a:solidFill>
                  <a:schemeClr val="tx2">
                    <a:lumMod val="50000"/>
                  </a:schemeClr>
                </a:solidFill>
                <a:latin typeface="Times New Roman" panose="02020603050405020304" pitchFamily="18" charset="0"/>
                <a:cs typeface="Times New Roman" panose="02020603050405020304" pitchFamily="18" charset="0"/>
              </a:rPr>
              <a:t> </a:t>
            </a:r>
            <a:r>
              <a:rPr lang="it-IT" b="1" u="sng" dirty="0" smtClean="0">
                <a:solidFill>
                  <a:srgbClr val="00B050"/>
                </a:solidFill>
                <a:latin typeface="Times New Roman" panose="02020603050405020304" pitchFamily="18" charset="0"/>
                <a:cs typeface="Times New Roman" panose="02020603050405020304" pitchFamily="18" charset="0"/>
              </a:rPr>
              <a:t>Recupero energia</a:t>
            </a:r>
            <a:r>
              <a:rPr lang="it-IT" dirty="0" smtClean="0">
                <a:solidFill>
                  <a:srgbClr val="00B050"/>
                </a:solidFill>
                <a:latin typeface="Times New Roman" panose="02020603050405020304" pitchFamily="18" charset="0"/>
                <a:cs typeface="Times New Roman" panose="02020603050405020304" pitchFamily="18" charset="0"/>
              </a:rPr>
              <a:t>: </a:t>
            </a:r>
            <a:r>
              <a:rPr lang="it-IT" dirty="0" smtClean="0">
                <a:solidFill>
                  <a:schemeClr val="tx2">
                    <a:lumMod val="50000"/>
                  </a:schemeClr>
                </a:solidFill>
                <a:latin typeface="Times New Roman" panose="02020603050405020304" pitchFamily="18" charset="0"/>
                <a:cs typeface="Times New Roman" panose="02020603050405020304" pitchFamily="18" charset="0"/>
              </a:rPr>
              <a:t>Azioni volte al recupero di energia dallo smaltimenti dei rifiuti non riutilizzabili</a:t>
            </a:r>
          </a:p>
          <a:p>
            <a:pPr algn="just">
              <a:buClr>
                <a:schemeClr val="accent2">
                  <a:lumMod val="50000"/>
                </a:schemeClr>
              </a:buClr>
              <a:buFont typeface="Wingdings" panose="05000000000000000000" pitchFamily="2" charset="2"/>
              <a:buChar char="§"/>
            </a:pPr>
            <a:r>
              <a:rPr lang="it-IT" dirty="0">
                <a:solidFill>
                  <a:schemeClr val="tx2">
                    <a:lumMod val="50000"/>
                  </a:schemeClr>
                </a:solidFill>
                <a:latin typeface="Times New Roman" panose="02020603050405020304" pitchFamily="18" charset="0"/>
                <a:cs typeface="Times New Roman" panose="02020603050405020304" pitchFamily="18" charset="0"/>
              </a:rPr>
              <a:t> </a:t>
            </a:r>
            <a:r>
              <a:rPr lang="it-IT" b="1" u="sng" dirty="0" smtClean="0">
                <a:solidFill>
                  <a:srgbClr val="00B050"/>
                </a:solidFill>
                <a:latin typeface="Times New Roman" panose="02020603050405020304" pitchFamily="18" charset="0"/>
                <a:cs typeface="Times New Roman" panose="02020603050405020304" pitchFamily="18" charset="0"/>
              </a:rPr>
              <a:t>Smaltimento</a:t>
            </a:r>
            <a:r>
              <a:rPr lang="it-IT" dirty="0" smtClean="0">
                <a:solidFill>
                  <a:srgbClr val="00B050"/>
                </a:solidFill>
                <a:latin typeface="Times New Roman" panose="02020603050405020304" pitchFamily="18" charset="0"/>
                <a:cs typeface="Times New Roman" panose="02020603050405020304" pitchFamily="18" charset="0"/>
              </a:rPr>
              <a:t>: </a:t>
            </a:r>
            <a:r>
              <a:rPr lang="it-IT" dirty="0" smtClean="0">
                <a:solidFill>
                  <a:schemeClr val="tx2">
                    <a:lumMod val="50000"/>
                  </a:schemeClr>
                </a:solidFill>
                <a:latin typeface="Times New Roman" panose="02020603050405020304" pitchFamily="18" charset="0"/>
                <a:cs typeface="Times New Roman" panose="02020603050405020304" pitchFamily="18" charset="0"/>
              </a:rPr>
              <a:t>Conferimento in discarica</a:t>
            </a:r>
          </a:p>
          <a:p>
            <a:pPr algn="just">
              <a:buClr>
                <a:schemeClr val="accent2">
                  <a:lumMod val="50000"/>
                </a:schemeClr>
              </a:buClr>
              <a:buFont typeface="Wingdings" panose="05000000000000000000" pitchFamily="2" charset="2"/>
              <a:buChar char="§"/>
            </a:pPr>
            <a:endParaRPr lang="it-IT" sz="1800" dirty="0" smtClean="0">
              <a:solidFill>
                <a:srgbClr val="00B050"/>
              </a:solidFill>
              <a:latin typeface="Times New Roman" panose="02020603050405020304" pitchFamily="18" charset="0"/>
              <a:cs typeface="Times New Roman" panose="02020603050405020304" pitchFamily="18" charset="0"/>
            </a:endParaRPr>
          </a:p>
          <a:p>
            <a:pPr marL="0" indent="0">
              <a:buClr>
                <a:schemeClr val="accent2">
                  <a:lumMod val="50000"/>
                </a:schemeClr>
              </a:buClr>
              <a:buNone/>
            </a:pPr>
            <a:endParaRPr lang="it-IT" sz="1800" dirty="0" smtClean="0">
              <a:solidFill>
                <a:schemeClr val="tx2">
                  <a:lumMod val="50000"/>
                </a:schemeClr>
              </a:solidFill>
              <a:latin typeface="Times New Roman" panose="02020603050405020304" pitchFamily="18" charset="0"/>
              <a:cs typeface="Times New Roman" panose="02020603050405020304" pitchFamily="18" charset="0"/>
            </a:endParaRPr>
          </a:p>
          <a:p>
            <a:pPr>
              <a:buClr>
                <a:schemeClr val="accent2">
                  <a:lumMod val="50000"/>
                </a:schemeClr>
              </a:buClr>
            </a:pPr>
            <a:endParaRPr lang="it-IT" sz="1800" dirty="0" smtClean="0">
              <a:solidFill>
                <a:schemeClr val="tx2">
                  <a:lumMod val="50000"/>
                </a:schemeClr>
              </a:solidFill>
              <a:latin typeface="Times New Roman" panose="02020603050405020304" pitchFamily="18" charset="0"/>
              <a:cs typeface="Times New Roman" panose="02020603050405020304" pitchFamily="18" charset="0"/>
            </a:endParaRPr>
          </a:p>
          <a:p>
            <a:pPr>
              <a:buClr>
                <a:schemeClr val="accent2">
                  <a:lumMod val="50000"/>
                </a:schemeClr>
              </a:buClr>
            </a:pPr>
            <a:endParaRPr lang="it-IT" sz="1800" u="sng"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1925782"/>
            <a:ext cx="4937125" cy="3726873"/>
          </a:xfrm>
          <a:ln>
            <a:solidFill>
              <a:schemeClr val="bg2">
                <a:lumMod val="10000"/>
              </a:schemeClr>
            </a:solidFill>
          </a:ln>
        </p:spPr>
      </p:pic>
    </p:spTree>
    <p:extLst>
      <p:ext uri="{BB962C8B-B14F-4D97-AF65-F5344CB8AC3E}">
        <p14:creationId xmlns:p14="http://schemas.microsoft.com/office/powerpoint/2010/main" val="3222557036"/>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Retrospettivo">
  <a:themeElements>
    <a:clrScheme name="Personalizzato 3">
      <a:dk1>
        <a:sysClr val="windowText" lastClr="000000"/>
      </a:dk1>
      <a:lt1>
        <a:sysClr val="window" lastClr="FFFFFF"/>
      </a:lt1>
      <a:dk2>
        <a:srgbClr val="455F51"/>
      </a:dk2>
      <a:lt2>
        <a:srgbClr val="E2DFCC"/>
      </a:lt2>
      <a:accent1>
        <a:srgbClr val="C1DF87"/>
      </a:accent1>
      <a:accent2>
        <a:srgbClr val="71BC3F"/>
      </a:accent2>
      <a:accent3>
        <a:srgbClr val="7DD4A8"/>
      </a:accent3>
      <a:accent4>
        <a:srgbClr val="44C1A3"/>
      </a:accent4>
      <a:accent5>
        <a:srgbClr val="4EB3CF"/>
      </a:accent5>
      <a:accent6>
        <a:srgbClr val="51C3F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1339</TotalTime>
  <Words>892</Words>
  <Application>Microsoft Office PowerPoint</Application>
  <PresentationFormat>Widescreen</PresentationFormat>
  <Paragraphs>86</Paragraphs>
  <Slides>16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Calibri Light</vt:lpstr>
      <vt:lpstr>Times New Roman</vt:lpstr>
      <vt:lpstr>Wingdings</vt:lpstr>
      <vt:lpstr>Retrospettivo</vt:lpstr>
      <vt:lpstr>Università degli Studi di Napoli Federico II  Scuola Politecnica e delle Scienze di Base   Dipartimento di Ingegneria Civile, Edile e Ambientale</vt:lpstr>
      <vt:lpstr>L’Economia Circolare</vt:lpstr>
      <vt:lpstr>Obiettivi</vt:lpstr>
      <vt:lpstr>L’Economia Circolare in Europa</vt:lpstr>
      <vt:lpstr>Il contesto Europeo</vt:lpstr>
      <vt:lpstr>Il panorama Italiano</vt:lpstr>
      <vt:lpstr>Il panorama Italiano</vt:lpstr>
      <vt:lpstr>La gestione dei rifiuti in Italia</vt:lpstr>
      <vt:lpstr>La gerarchia dei rifiuti</vt:lpstr>
      <vt:lpstr>End of Waste</vt:lpstr>
      <vt:lpstr>Processi di riciclaggio</vt:lpstr>
      <vt:lpstr>Processi di riciclaggio</vt:lpstr>
      <vt:lpstr>Il rifiuto come risorsa</vt:lpstr>
      <vt:lpstr>Recupero di energia</vt:lpstr>
      <vt:lpstr>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Utente Windows</cp:lastModifiedBy>
  <cp:revision>112</cp:revision>
  <dcterms:created xsi:type="dcterms:W3CDTF">2019-05-17T07:50:44Z</dcterms:created>
  <dcterms:modified xsi:type="dcterms:W3CDTF">2019-05-21T17:51:24Z</dcterms:modified>
</cp:coreProperties>
</file>